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2" r:id="rId1"/>
  </p:sldMasterIdLst>
  <p:notesMasterIdLst>
    <p:notesMasterId r:id="rId28"/>
  </p:notesMasterIdLst>
  <p:sldIdLst>
    <p:sldId id="289" r:id="rId2"/>
    <p:sldId id="258" r:id="rId3"/>
    <p:sldId id="259" r:id="rId4"/>
    <p:sldId id="260" r:id="rId5"/>
    <p:sldId id="261" r:id="rId6"/>
    <p:sldId id="262" r:id="rId7"/>
    <p:sldId id="265" r:id="rId8"/>
    <p:sldId id="281" r:id="rId9"/>
    <p:sldId id="264" r:id="rId10"/>
    <p:sldId id="266" r:id="rId11"/>
    <p:sldId id="267" r:id="rId12"/>
    <p:sldId id="268" r:id="rId13"/>
    <p:sldId id="283" r:id="rId14"/>
    <p:sldId id="270" r:id="rId15"/>
    <p:sldId id="280" r:id="rId16"/>
    <p:sldId id="271" r:id="rId17"/>
    <p:sldId id="285" r:id="rId18"/>
    <p:sldId id="272" r:id="rId19"/>
    <p:sldId id="273" r:id="rId20"/>
    <p:sldId id="284" r:id="rId21"/>
    <p:sldId id="286" r:id="rId22"/>
    <p:sldId id="274" r:id="rId23"/>
    <p:sldId id="275" r:id="rId24"/>
    <p:sldId id="276" r:id="rId25"/>
    <p:sldId id="277" r:id="rId26"/>
    <p:sldId id="288"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ambria Math" panose="02040503050406030204" pitchFamily="18" charset="0"/>
      <p:regular r:id="rId35"/>
    </p:embeddedFont>
    <p:embeddedFont>
      <p:font typeface="Lato" panose="020F0502020204030203" pitchFamily="34" charset="77"/>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8"/>
    <p:restoredTop sz="77586" autoAdjust="0"/>
  </p:normalViewPr>
  <p:slideViewPr>
    <p:cSldViewPr snapToGrid="0">
      <p:cViewPr varScale="1">
        <p:scale>
          <a:sx n="94" d="100"/>
          <a:sy n="94" d="100"/>
        </p:scale>
        <p:origin x="1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3C33B6-3713-4E4B-986D-043D48661CD6}" type="doc">
      <dgm:prSet loTypeId="urn:microsoft.com/office/officeart/2018/2/layout/IconVerticalSolidList" loCatId="icon" qsTypeId="urn:microsoft.com/office/officeart/2005/8/quickstyle/simple4" qsCatId="simple" csTypeId="urn:microsoft.com/office/officeart/2018/5/colors/Iconchunking_neutralbg_colorful5" csCatId="colorful" phldr="1"/>
      <dgm:spPr/>
      <dgm:t>
        <a:bodyPr/>
        <a:lstStyle/>
        <a:p>
          <a:endParaRPr lang="en-US"/>
        </a:p>
      </dgm:t>
    </dgm:pt>
    <dgm:pt modelId="{EF950C58-4E96-4F23-99A9-4B61FD858855}">
      <dgm:prSet/>
      <dgm:spPr/>
      <dgm:t>
        <a:bodyPr/>
        <a:lstStyle/>
        <a:p>
          <a:pPr>
            <a:lnSpc>
              <a:spcPct val="100000"/>
            </a:lnSpc>
          </a:pPr>
          <a:r>
            <a:rPr lang="pt-PT" dirty="0" err="1"/>
            <a:t>Introduction</a:t>
          </a:r>
          <a:r>
            <a:rPr lang="pt-PT" dirty="0"/>
            <a:t> </a:t>
          </a:r>
          <a:endParaRPr lang="en-US" dirty="0"/>
        </a:p>
      </dgm:t>
    </dgm:pt>
    <dgm:pt modelId="{FA59E650-7BE7-417F-9B23-A8F368C843DC}" type="parTrans" cxnId="{E3A55397-08A5-4CF2-8596-2EA786BE2678}">
      <dgm:prSet/>
      <dgm:spPr/>
      <dgm:t>
        <a:bodyPr/>
        <a:lstStyle/>
        <a:p>
          <a:endParaRPr lang="en-US"/>
        </a:p>
      </dgm:t>
    </dgm:pt>
    <dgm:pt modelId="{3526074A-30D0-4D43-88A8-D68422E75230}" type="sibTrans" cxnId="{E3A55397-08A5-4CF2-8596-2EA786BE2678}">
      <dgm:prSet/>
      <dgm:spPr/>
      <dgm:t>
        <a:bodyPr/>
        <a:lstStyle/>
        <a:p>
          <a:endParaRPr lang="en-US"/>
        </a:p>
      </dgm:t>
    </dgm:pt>
    <dgm:pt modelId="{241E5BB3-4945-4A0F-8EED-008146561A41}">
      <dgm:prSet/>
      <dgm:spPr/>
      <dgm:t>
        <a:bodyPr/>
        <a:lstStyle/>
        <a:p>
          <a:pPr>
            <a:lnSpc>
              <a:spcPct val="100000"/>
            </a:lnSpc>
          </a:pPr>
          <a:r>
            <a:rPr lang="pt-PT" dirty="0" err="1"/>
            <a:t>Our</a:t>
          </a:r>
          <a:r>
            <a:rPr lang="pt-PT" dirty="0"/>
            <a:t> </a:t>
          </a:r>
          <a:r>
            <a:rPr lang="pt-PT" dirty="0" err="1"/>
            <a:t>Approach</a:t>
          </a:r>
          <a:endParaRPr lang="en-US" dirty="0"/>
        </a:p>
      </dgm:t>
    </dgm:pt>
    <dgm:pt modelId="{FD3C8592-1F2D-423F-8039-681A5BA68BC3}" type="parTrans" cxnId="{17BB11D5-2285-478B-B92B-85F236D83F92}">
      <dgm:prSet/>
      <dgm:spPr/>
      <dgm:t>
        <a:bodyPr/>
        <a:lstStyle/>
        <a:p>
          <a:endParaRPr lang="en-US"/>
        </a:p>
      </dgm:t>
    </dgm:pt>
    <dgm:pt modelId="{C20AF4E7-8586-49C7-AC19-AFF5FBE7E366}" type="sibTrans" cxnId="{17BB11D5-2285-478B-B92B-85F236D83F92}">
      <dgm:prSet/>
      <dgm:spPr/>
      <dgm:t>
        <a:bodyPr/>
        <a:lstStyle/>
        <a:p>
          <a:endParaRPr lang="en-US"/>
        </a:p>
      </dgm:t>
    </dgm:pt>
    <dgm:pt modelId="{952E104B-C72A-4FE6-A31B-B956BA85D131}">
      <dgm:prSet/>
      <dgm:spPr/>
      <dgm:t>
        <a:bodyPr/>
        <a:lstStyle/>
        <a:p>
          <a:pPr>
            <a:lnSpc>
              <a:spcPct val="100000"/>
            </a:lnSpc>
          </a:pPr>
          <a:r>
            <a:rPr lang="pt-PT" dirty="0"/>
            <a:t>Case </a:t>
          </a:r>
          <a:r>
            <a:rPr lang="pt-PT" dirty="0" err="1"/>
            <a:t>Study</a:t>
          </a:r>
          <a:endParaRPr lang="en-US" dirty="0"/>
        </a:p>
      </dgm:t>
    </dgm:pt>
    <dgm:pt modelId="{57B6278B-9C8C-43C7-89C7-874A7B597D55}" type="parTrans" cxnId="{FF3C69CD-3A3C-4659-9783-E429CDF3E094}">
      <dgm:prSet/>
      <dgm:spPr/>
      <dgm:t>
        <a:bodyPr/>
        <a:lstStyle/>
        <a:p>
          <a:endParaRPr lang="en-US"/>
        </a:p>
      </dgm:t>
    </dgm:pt>
    <dgm:pt modelId="{D4C2F155-63F5-4D09-A315-BDBD917B6E13}" type="sibTrans" cxnId="{FF3C69CD-3A3C-4659-9783-E429CDF3E094}">
      <dgm:prSet/>
      <dgm:spPr/>
      <dgm:t>
        <a:bodyPr/>
        <a:lstStyle/>
        <a:p>
          <a:endParaRPr lang="en-US"/>
        </a:p>
      </dgm:t>
    </dgm:pt>
    <dgm:pt modelId="{CFC05E54-56D9-4F13-B069-29E9AC2678A7}">
      <dgm:prSet/>
      <dgm:spPr/>
      <dgm:t>
        <a:bodyPr/>
        <a:lstStyle/>
        <a:p>
          <a:pPr>
            <a:lnSpc>
              <a:spcPct val="100000"/>
            </a:lnSpc>
          </a:pPr>
          <a:r>
            <a:rPr lang="pt-PT" dirty="0" err="1"/>
            <a:t>Conclusion</a:t>
          </a:r>
          <a:endParaRPr lang="en-US" dirty="0"/>
        </a:p>
      </dgm:t>
    </dgm:pt>
    <dgm:pt modelId="{4DBA0145-283C-40BE-B951-05A1CB50EC1B}" type="parTrans" cxnId="{3AD2D08C-F8F1-473A-89E9-B2A370D64494}">
      <dgm:prSet/>
      <dgm:spPr/>
      <dgm:t>
        <a:bodyPr/>
        <a:lstStyle/>
        <a:p>
          <a:endParaRPr lang="en-US"/>
        </a:p>
      </dgm:t>
    </dgm:pt>
    <dgm:pt modelId="{5ADBD114-57BA-4A3B-B9B0-2E74915DC509}" type="sibTrans" cxnId="{3AD2D08C-F8F1-473A-89E9-B2A370D64494}">
      <dgm:prSet/>
      <dgm:spPr/>
      <dgm:t>
        <a:bodyPr/>
        <a:lstStyle/>
        <a:p>
          <a:endParaRPr lang="en-US"/>
        </a:p>
      </dgm:t>
    </dgm:pt>
    <dgm:pt modelId="{42D7C743-096C-4999-8B64-1BA948FF351E}">
      <dgm:prSet/>
      <dgm:spPr/>
      <dgm:t>
        <a:bodyPr/>
        <a:lstStyle/>
        <a:p>
          <a:pPr>
            <a:lnSpc>
              <a:spcPct val="100000"/>
            </a:lnSpc>
          </a:pPr>
          <a:r>
            <a:rPr lang="pt-PT" dirty="0"/>
            <a:t>Future </a:t>
          </a:r>
          <a:r>
            <a:rPr lang="pt-PT" dirty="0" err="1"/>
            <a:t>work</a:t>
          </a:r>
          <a:endParaRPr lang="en-US" dirty="0"/>
        </a:p>
      </dgm:t>
    </dgm:pt>
    <dgm:pt modelId="{D8EB8807-CAF5-4EF6-BD44-BDA36EEF0B8E}" type="parTrans" cxnId="{43B2D9D1-418F-4BB1-9E08-9556D7CFDDB6}">
      <dgm:prSet/>
      <dgm:spPr/>
      <dgm:t>
        <a:bodyPr/>
        <a:lstStyle/>
        <a:p>
          <a:endParaRPr lang="en-US"/>
        </a:p>
      </dgm:t>
    </dgm:pt>
    <dgm:pt modelId="{19FA43C3-AF2B-40B3-94B2-5592C53BDF80}" type="sibTrans" cxnId="{43B2D9D1-418F-4BB1-9E08-9556D7CFDDB6}">
      <dgm:prSet/>
      <dgm:spPr/>
      <dgm:t>
        <a:bodyPr/>
        <a:lstStyle/>
        <a:p>
          <a:endParaRPr lang="en-US"/>
        </a:p>
      </dgm:t>
    </dgm:pt>
    <dgm:pt modelId="{1E5A0196-BF85-4C80-9269-D79CE317A417}" type="pres">
      <dgm:prSet presAssocID="{2B3C33B6-3713-4E4B-986D-043D48661CD6}" presName="root" presStyleCnt="0">
        <dgm:presLayoutVars>
          <dgm:dir/>
          <dgm:resizeHandles val="exact"/>
        </dgm:presLayoutVars>
      </dgm:prSet>
      <dgm:spPr/>
    </dgm:pt>
    <dgm:pt modelId="{1B429661-CA57-478B-9851-AEC9ECAC1885}" type="pres">
      <dgm:prSet presAssocID="{EF950C58-4E96-4F23-99A9-4B61FD858855}" presName="compNode" presStyleCnt="0"/>
      <dgm:spPr/>
    </dgm:pt>
    <dgm:pt modelId="{A1D127ED-0883-4558-AD26-7A37AA145C8C}" type="pres">
      <dgm:prSet presAssocID="{EF950C58-4E96-4F23-99A9-4B61FD858855}" presName="bgRect" presStyleLbl="bgShp" presStyleIdx="0" presStyleCnt="5" custLinFactNeighborY="-469"/>
      <dgm:spPr/>
    </dgm:pt>
    <dgm:pt modelId="{C85DD6E0-136C-4ECF-8E81-66F638F4168F}" type="pres">
      <dgm:prSet presAssocID="{EF950C58-4E96-4F23-99A9-4B61FD85885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6F90CF6F-1D81-4181-A131-167B83FC3408}" type="pres">
      <dgm:prSet presAssocID="{EF950C58-4E96-4F23-99A9-4B61FD858855}" presName="spaceRect" presStyleCnt="0"/>
      <dgm:spPr/>
    </dgm:pt>
    <dgm:pt modelId="{ACF3605B-7E7E-4D73-9962-FAF941FCD31E}" type="pres">
      <dgm:prSet presAssocID="{EF950C58-4E96-4F23-99A9-4B61FD858855}" presName="parTx" presStyleLbl="revTx" presStyleIdx="0" presStyleCnt="5">
        <dgm:presLayoutVars>
          <dgm:chMax val="0"/>
          <dgm:chPref val="0"/>
        </dgm:presLayoutVars>
      </dgm:prSet>
      <dgm:spPr/>
    </dgm:pt>
    <dgm:pt modelId="{4967F5CF-88EC-461F-B18F-2C76CA322486}" type="pres">
      <dgm:prSet presAssocID="{3526074A-30D0-4D43-88A8-D68422E75230}" presName="sibTrans" presStyleCnt="0"/>
      <dgm:spPr/>
    </dgm:pt>
    <dgm:pt modelId="{778E6717-7C41-4DD3-AD4B-88F31575D081}" type="pres">
      <dgm:prSet presAssocID="{241E5BB3-4945-4A0F-8EED-008146561A41}" presName="compNode" presStyleCnt="0"/>
      <dgm:spPr/>
    </dgm:pt>
    <dgm:pt modelId="{124312A6-C9B5-4323-9DC8-DF2B543B29D5}" type="pres">
      <dgm:prSet presAssocID="{241E5BB3-4945-4A0F-8EED-008146561A41}" presName="bgRect" presStyleLbl="bgShp" presStyleIdx="1" presStyleCnt="5"/>
      <dgm:spPr/>
    </dgm:pt>
    <dgm:pt modelId="{B082A119-C64C-4D1B-A525-A92B80026CED}" type="pres">
      <dgm:prSet presAssocID="{241E5BB3-4945-4A0F-8EED-008146561A4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DEEC083D-1008-4F93-BC79-2EAAC903CC3B}" type="pres">
      <dgm:prSet presAssocID="{241E5BB3-4945-4A0F-8EED-008146561A41}" presName="spaceRect" presStyleCnt="0"/>
      <dgm:spPr/>
    </dgm:pt>
    <dgm:pt modelId="{89348D64-A0C1-4FF1-8EDE-09FC5AAC7520}" type="pres">
      <dgm:prSet presAssocID="{241E5BB3-4945-4A0F-8EED-008146561A41}" presName="parTx" presStyleLbl="revTx" presStyleIdx="1" presStyleCnt="5">
        <dgm:presLayoutVars>
          <dgm:chMax val="0"/>
          <dgm:chPref val="0"/>
        </dgm:presLayoutVars>
      </dgm:prSet>
      <dgm:spPr/>
    </dgm:pt>
    <dgm:pt modelId="{6770FEC3-AB0E-4FB2-9728-E566FB294D12}" type="pres">
      <dgm:prSet presAssocID="{C20AF4E7-8586-49C7-AC19-AFF5FBE7E366}" presName="sibTrans" presStyleCnt="0"/>
      <dgm:spPr/>
    </dgm:pt>
    <dgm:pt modelId="{C0C14B5C-CCFA-45B3-9F44-AC42CC27EB0C}" type="pres">
      <dgm:prSet presAssocID="{952E104B-C72A-4FE6-A31B-B956BA85D131}" presName="compNode" presStyleCnt="0"/>
      <dgm:spPr/>
    </dgm:pt>
    <dgm:pt modelId="{2F100614-A6D2-444B-9FCE-410CB249B5BA}" type="pres">
      <dgm:prSet presAssocID="{952E104B-C72A-4FE6-A31B-B956BA85D131}" presName="bgRect" presStyleLbl="bgShp" presStyleIdx="2" presStyleCnt="5"/>
      <dgm:spPr/>
    </dgm:pt>
    <dgm:pt modelId="{678924B3-44F2-4910-88C7-3184C0A1011A}" type="pres">
      <dgm:prSet presAssocID="{952E104B-C72A-4FE6-A31B-B956BA85D13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C01B88A-50C4-494F-A204-27B70B52C7D6}" type="pres">
      <dgm:prSet presAssocID="{952E104B-C72A-4FE6-A31B-B956BA85D131}" presName="spaceRect" presStyleCnt="0"/>
      <dgm:spPr/>
    </dgm:pt>
    <dgm:pt modelId="{C1B8983B-A6AA-44D3-B125-230FB73AC87F}" type="pres">
      <dgm:prSet presAssocID="{952E104B-C72A-4FE6-A31B-B956BA85D131}" presName="parTx" presStyleLbl="revTx" presStyleIdx="2" presStyleCnt="5">
        <dgm:presLayoutVars>
          <dgm:chMax val="0"/>
          <dgm:chPref val="0"/>
        </dgm:presLayoutVars>
      </dgm:prSet>
      <dgm:spPr/>
    </dgm:pt>
    <dgm:pt modelId="{0AE7F451-C90E-4180-A488-B57380F82818}" type="pres">
      <dgm:prSet presAssocID="{D4C2F155-63F5-4D09-A315-BDBD917B6E13}" presName="sibTrans" presStyleCnt="0"/>
      <dgm:spPr/>
    </dgm:pt>
    <dgm:pt modelId="{9D065386-A87D-43BA-B0FE-F6A3200A0C59}" type="pres">
      <dgm:prSet presAssocID="{CFC05E54-56D9-4F13-B069-29E9AC2678A7}" presName="compNode" presStyleCnt="0"/>
      <dgm:spPr/>
    </dgm:pt>
    <dgm:pt modelId="{B223C9BA-BE22-4909-B359-D45EF3012F16}" type="pres">
      <dgm:prSet presAssocID="{CFC05E54-56D9-4F13-B069-29E9AC2678A7}" presName="bgRect" presStyleLbl="bgShp" presStyleIdx="3" presStyleCnt="5"/>
      <dgm:spPr/>
    </dgm:pt>
    <dgm:pt modelId="{DCFD1B7A-6264-497D-9299-1219F2BB5EB3}" type="pres">
      <dgm:prSet presAssocID="{CFC05E54-56D9-4F13-B069-29E9AC2678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DC56AD35-A09F-4264-A8B0-1F1B2943DD90}" type="pres">
      <dgm:prSet presAssocID="{CFC05E54-56D9-4F13-B069-29E9AC2678A7}" presName="spaceRect" presStyleCnt="0"/>
      <dgm:spPr/>
    </dgm:pt>
    <dgm:pt modelId="{C1A31427-4A8E-42E1-AB7D-3015B1153720}" type="pres">
      <dgm:prSet presAssocID="{CFC05E54-56D9-4F13-B069-29E9AC2678A7}" presName="parTx" presStyleLbl="revTx" presStyleIdx="3" presStyleCnt="5">
        <dgm:presLayoutVars>
          <dgm:chMax val="0"/>
          <dgm:chPref val="0"/>
        </dgm:presLayoutVars>
      </dgm:prSet>
      <dgm:spPr/>
    </dgm:pt>
    <dgm:pt modelId="{3D5A4DE1-FD4F-47BA-AFCB-EE9E6D86AF39}" type="pres">
      <dgm:prSet presAssocID="{5ADBD114-57BA-4A3B-B9B0-2E74915DC509}" presName="sibTrans" presStyleCnt="0"/>
      <dgm:spPr/>
    </dgm:pt>
    <dgm:pt modelId="{E43F5899-7F0A-4539-A7E8-4EA0906ADC7D}" type="pres">
      <dgm:prSet presAssocID="{42D7C743-096C-4999-8B64-1BA948FF351E}" presName="compNode" presStyleCnt="0"/>
      <dgm:spPr/>
    </dgm:pt>
    <dgm:pt modelId="{B88222A4-03FE-4EBC-8788-66C370454FA5}" type="pres">
      <dgm:prSet presAssocID="{42D7C743-096C-4999-8B64-1BA948FF351E}" presName="bgRect" presStyleLbl="bgShp" presStyleIdx="4" presStyleCnt="5"/>
      <dgm:spPr/>
    </dgm:pt>
    <dgm:pt modelId="{7F4F2C68-50FC-4E4A-B04E-443CF0553D41}" type="pres">
      <dgm:prSet presAssocID="{42D7C743-096C-4999-8B64-1BA948FF351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riefcase"/>
        </a:ext>
      </dgm:extLst>
    </dgm:pt>
    <dgm:pt modelId="{B57B0FAF-BEE2-4BA2-98CC-5AA23E0B419A}" type="pres">
      <dgm:prSet presAssocID="{42D7C743-096C-4999-8B64-1BA948FF351E}" presName="spaceRect" presStyleCnt="0"/>
      <dgm:spPr/>
    </dgm:pt>
    <dgm:pt modelId="{6ABBFC95-C2C1-43C6-98EC-F24C2896DD3F}" type="pres">
      <dgm:prSet presAssocID="{42D7C743-096C-4999-8B64-1BA948FF351E}" presName="parTx" presStyleLbl="revTx" presStyleIdx="4" presStyleCnt="5">
        <dgm:presLayoutVars>
          <dgm:chMax val="0"/>
          <dgm:chPref val="0"/>
        </dgm:presLayoutVars>
      </dgm:prSet>
      <dgm:spPr/>
    </dgm:pt>
  </dgm:ptLst>
  <dgm:cxnLst>
    <dgm:cxn modelId="{FC2D8A45-7912-4120-B570-B99FB922D0A7}" type="presOf" srcId="{241E5BB3-4945-4A0F-8EED-008146561A41}" destId="{89348D64-A0C1-4FF1-8EDE-09FC5AAC7520}" srcOrd="0" destOrd="0" presId="urn:microsoft.com/office/officeart/2018/2/layout/IconVerticalSolidList"/>
    <dgm:cxn modelId="{AF55476E-FE79-49D0-919B-9D1FE964C15C}" type="presOf" srcId="{42D7C743-096C-4999-8B64-1BA948FF351E}" destId="{6ABBFC95-C2C1-43C6-98EC-F24C2896DD3F}" srcOrd="0" destOrd="0" presId="urn:microsoft.com/office/officeart/2018/2/layout/IconVerticalSolidList"/>
    <dgm:cxn modelId="{3AD2D08C-F8F1-473A-89E9-B2A370D64494}" srcId="{2B3C33B6-3713-4E4B-986D-043D48661CD6}" destId="{CFC05E54-56D9-4F13-B069-29E9AC2678A7}" srcOrd="3" destOrd="0" parTransId="{4DBA0145-283C-40BE-B951-05A1CB50EC1B}" sibTransId="{5ADBD114-57BA-4A3B-B9B0-2E74915DC509}"/>
    <dgm:cxn modelId="{2AD42A94-D6D8-4372-BE3A-84EC0FA3A6B3}" type="presOf" srcId="{952E104B-C72A-4FE6-A31B-B956BA85D131}" destId="{C1B8983B-A6AA-44D3-B125-230FB73AC87F}" srcOrd="0" destOrd="0" presId="urn:microsoft.com/office/officeart/2018/2/layout/IconVerticalSolidList"/>
    <dgm:cxn modelId="{E3A55397-08A5-4CF2-8596-2EA786BE2678}" srcId="{2B3C33B6-3713-4E4B-986D-043D48661CD6}" destId="{EF950C58-4E96-4F23-99A9-4B61FD858855}" srcOrd="0" destOrd="0" parTransId="{FA59E650-7BE7-417F-9B23-A8F368C843DC}" sibTransId="{3526074A-30D0-4D43-88A8-D68422E75230}"/>
    <dgm:cxn modelId="{8D4A62B1-E1C2-4CFF-A236-93F2A8AB7EE1}" type="presOf" srcId="{EF950C58-4E96-4F23-99A9-4B61FD858855}" destId="{ACF3605B-7E7E-4D73-9962-FAF941FCD31E}" srcOrd="0" destOrd="0" presId="urn:microsoft.com/office/officeart/2018/2/layout/IconVerticalSolidList"/>
    <dgm:cxn modelId="{FF3C69CD-3A3C-4659-9783-E429CDF3E094}" srcId="{2B3C33B6-3713-4E4B-986D-043D48661CD6}" destId="{952E104B-C72A-4FE6-A31B-B956BA85D131}" srcOrd="2" destOrd="0" parTransId="{57B6278B-9C8C-43C7-89C7-874A7B597D55}" sibTransId="{D4C2F155-63F5-4D09-A315-BDBD917B6E13}"/>
    <dgm:cxn modelId="{43B2D9D1-418F-4BB1-9E08-9556D7CFDDB6}" srcId="{2B3C33B6-3713-4E4B-986D-043D48661CD6}" destId="{42D7C743-096C-4999-8B64-1BA948FF351E}" srcOrd="4" destOrd="0" parTransId="{D8EB8807-CAF5-4EF6-BD44-BDA36EEF0B8E}" sibTransId="{19FA43C3-AF2B-40B3-94B2-5592C53BDF80}"/>
    <dgm:cxn modelId="{9BA267D3-BFF0-4BED-A2D3-BE08391D2C71}" type="presOf" srcId="{2B3C33B6-3713-4E4B-986D-043D48661CD6}" destId="{1E5A0196-BF85-4C80-9269-D79CE317A417}" srcOrd="0" destOrd="0" presId="urn:microsoft.com/office/officeart/2018/2/layout/IconVerticalSolidList"/>
    <dgm:cxn modelId="{17BB11D5-2285-478B-B92B-85F236D83F92}" srcId="{2B3C33B6-3713-4E4B-986D-043D48661CD6}" destId="{241E5BB3-4945-4A0F-8EED-008146561A41}" srcOrd="1" destOrd="0" parTransId="{FD3C8592-1F2D-423F-8039-681A5BA68BC3}" sibTransId="{C20AF4E7-8586-49C7-AC19-AFF5FBE7E366}"/>
    <dgm:cxn modelId="{A92C57F2-48FF-4B92-A54A-1FB2C3B98762}" type="presOf" srcId="{CFC05E54-56D9-4F13-B069-29E9AC2678A7}" destId="{C1A31427-4A8E-42E1-AB7D-3015B1153720}" srcOrd="0" destOrd="0" presId="urn:microsoft.com/office/officeart/2018/2/layout/IconVerticalSolidList"/>
    <dgm:cxn modelId="{28C1E376-AC3D-4043-9C38-934B12F769C1}" type="presParOf" srcId="{1E5A0196-BF85-4C80-9269-D79CE317A417}" destId="{1B429661-CA57-478B-9851-AEC9ECAC1885}" srcOrd="0" destOrd="0" presId="urn:microsoft.com/office/officeart/2018/2/layout/IconVerticalSolidList"/>
    <dgm:cxn modelId="{38DB695A-83C5-49EE-871A-87A97FA25155}" type="presParOf" srcId="{1B429661-CA57-478B-9851-AEC9ECAC1885}" destId="{A1D127ED-0883-4558-AD26-7A37AA145C8C}" srcOrd="0" destOrd="0" presId="urn:microsoft.com/office/officeart/2018/2/layout/IconVerticalSolidList"/>
    <dgm:cxn modelId="{8C07F9B2-13AF-4ED0-B084-CBEC9383B26F}" type="presParOf" srcId="{1B429661-CA57-478B-9851-AEC9ECAC1885}" destId="{C85DD6E0-136C-4ECF-8E81-66F638F4168F}" srcOrd="1" destOrd="0" presId="urn:microsoft.com/office/officeart/2018/2/layout/IconVerticalSolidList"/>
    <dgm:cxn modelId="{E0AD1365-F7A5-4FBD-9D72-5AF08A9991A0}" type="presParOf" srcId="{1B429661-CA57-478B-9851-AEC9ECAC1885}" destId="{6F90CF6F-1D81-4181-A131-167B83FC3408}" srcOrd="2" destOrd="0" presId="urn:microsoft.com/office/officeart/2018/2/layout/IconVerticalSolidList"/>
    <dgm:cxn modelId="{3BB009BE-C9E2-4D63-B753-42BE80039462}" type="presParOf" srcId="{1B429661-CA57-478B-9851-AEC9ECAC1885}" destId="{ACF3605B-7E7E-4D73-9962-FAF941FCD31E}" srcOrd="3" destOrd="0" presId="urn:microsoft.com/office/officeart/2018/2/layout/IconVerticalSolidList"/>
    <dgm:cxn modelId="{AE2697FC-1EB1-481A-BF68-267D9035AC45}" type="presParOf" srcId="{1E5A0196-BF85-4C80-9269-D79CE317A417}" destId="{4967F5CF-88EC-461F-B18F-2C76CA322486}" srcOrd="1" destOrd="0" presId="urn:microsoft.com/office/officeart/2018/2/layout/IconVerticalSolidList"/>
    <dgm:cxn modelId="{F3A2ED79-CA5F-4C74-845A-6374E1F17C6F}" type="presParOf" srcId="{1E5A0196-BF85-4C80-9269-D79CE317A417}" destId="{778E6717-7C41-4DD3-AD4B-88F31575D081}" srcOrd="2" destOrd="0" presId="urn:microsoft.com/office/officeart/2018/2/layout/IconVerticalSolidList"/>
    <dgm:cxn modelId="{E94FF01C-CCDF-4F11-8179-7D712186581D}" type="presParOf" srcId="{778E6717-7C41-4DD3-AD4B-88F31575D081}" destId="{124312A6-C9B5-4323-9DC8-DF2B543B29D5}" srcOrd="0" destOrd="0" presId="urn:microsoft.com/office/officeart/2018/2/layout/IconVerticalSolidList"/>
    <dgm:cxn modelId="{1708E08A-D5F9-49DD-80ED-2CFECC04D6C1}" type="presParOf" srcId="{778E6717-7C41-4DD3-AD4B-88F31575D081}" destId="{B082A119-C64C-4D1B-A525-A92B80026CED}" srcOrd="1" destOrd="0" presId="urn:microsoft.com/office/officeart/2018/2/layout/IconVerticalSolidList"/>
    <dgm:cxn modelId="{4B4B5436-B156-41D0-88EE-48A7F022A1EA}" type="presParOf" srcId="{778E6717-7C41-4DD3-AD4B-88F31575D081}" destId="{DEEC083D-1008-4F93-BC79-2EAAC903CC3B}" srcOrd="2" destOrd="0" presId="urn:microsoft.com/office/officeart/2018/2/layout/IconVerticalSolidList"/>
    <dgm:cxn modelId="{54D2C9FF-C171-4317-A5A5-A3A00CDA61F4}" type="presParOf" srcId="{778E6717-7C41-4DD3-AD4B-88F31575D081}" destId="{89348D64-A0C1-4FF1-8EDE-09FC5AAC7520}" srcOrd="3" destOrd="0" presId="urn:microsoft.com/office/officeart/2018/2/layout/IconVerticalSolidList"/>
    <dgm:cxn modelId="{F7A5A4D4-AD90-4BE7-9566-C76387DCF464}" type="presParOf" srcId="{1E5A0196-BF85-4C80-9269-D79CE317A417}" destId="{6770FEC3-AB0E-4FB2-9728-E566FB294D12}" srcOrd="3" destOrd="0" presId="urn:microsoft.com/office/officeart/2018/2/layout/IconVerticalSolidList"/>
    <dgm:cxn modelId="{B01E991E-827A-464A-AC04-13C5A58EBFF7}" type="presParOf" srcId="{1E5A0196-BF85-4C80-9269-D79CE317A417}" destId="{C0C14B5C-CCFA-45B3-9F44-AC42CC27EB0C}" srcOrd="4" destOrd="0" presId="urn:microsoft.com/office/officeart/2018/2/layout/IconVerticalSolidList"/>
    <dgm:cxn modelId="{3CD7D6E3-CBA9-41E1-97F4-DB1DB1D6FB5C}" type="presParOf" srcId="{C0C14B5C-CCFA-45B3-9F44-AC42CC27EB0C}" destId="{2F100614-A6D2-444B-9FCE-410CB249B5BA}" srcOrd="0" destOrd="0" presId="urn:microsoft.com/office/officeart/2018/2/layout/IconVerticalSolidList"/>
    <dgm:cxn modelId="{96117BD6-217E-4B29-B008-964CA9040854}" type="presParOf" srcId="{C0C14B5C-CCFA-45B3-9F44-AC42CC27EB0C}" destId="{678924B3-44F2-4910-88C7-3184C0A1011A}" srcOrd="1" destOrd="0" presId="urn:microsoft.com/office/officeart/2018/2/layout/IconVerticalSolidList"/>
    <dgm:cxn modelId="{72262184-3AF7-49D8-894A-868E5E866140}" type="presParOf" srcId="{C0C14B5C-CCFA-45B3-9F44-AC42CC27EB0C}" destId="{8C01B88A-50C4-494F-A204-27B70B52C7D6}" srcOrd="2" destOrd="0" presId="urn:microsoft.com/office/officeart/2018/2/layout/IconVerticalSolidList"/>
    <dgm:cxn modelId="{AC1B38C6-E508-4D49-8805-2F47406911D0}" type="presParOf" srcId="{C0C14B5C-CCFA-45B3-9F44-AC42CC27EB0C}" destId="{C1B8983B-A6AA-44D3-B125-230FB73AC87F}" srcOrd="3" destOrd="0" presId="urn:microsoft.com/office/officeart/2018/2/layout/IconVerticalSolidList"/>
    <dgm:cxn modelId="{1D138A79-9EA3-407E-BCBF-597FC2F174C5}" type="presParOf" srcId="{1E5A0196-BF85-4C80-9269-D79CE317A417}" destId="{0AE7F451-C90E-4180-A488-B57380F82818}" srcOrd="5" destOrd="0" presId="urn:microsoft.com/office/officeart/2018/2/layout/IconVerticalSolidList"/>
    <dgm:cxn modelId="{81894700-7587-42FD-B34B-062D81822213}" type="presParOf" srcId="{1E5A0196-BF85-4C80-9269-D79CE317A417}" destId="{9D065386-A87D-43BA-B0FE-F6A3200A0C59}" srcOrd="6" destOrd="0" presId="urn:microsoft.com/office/officeart/2018/2/layout/IconVerticalSolidList"/>
    <dgm:cxn modelId="{8A911881-7DA3-44D3-82F8-03832DF19D1C}" type="presParOf" srcId="{9D065386-A87D-43BA-B0FE-F6A3200A0C59}" destId="{B223C9BA-BE22-4909-B359-D45EF3012F16}" srcOrd="0" destOrd="0" presId="urn:microsoft.com/office/officeart/2018/2/layout/IconVerticalSolidList"/>
    <dgm:cxn modelId="{05EFAD7D-02E2-4D84-AF76-6A4E941BB811}" type="presParOf" srcId="{9D065386-A87D-43BA-B0FE-F6A3200A0C59}" destId="{DCFD1B7A-6264-497D-9299-1219F2BB5EB3}" srcOrd="1" destOrd="0" presId="urn:microsoft.com/office/officeart/2018/2/layout/IconVerticalSolidList"/>
    <dgm:cxn modelId="{64EA9E23-970C-4C43-9420-9E40E1B9E998}" type="presParOf" srcId="{9D065386-A87D-43BA-B0FE-F6A3200A0C59}" destId="{DC56AD35-A09F-4264-A8B0-1F1B2943DD90}" srcOrd="2" destOrd="0" presId="urn:microsoft.com/office/officeart/2018/2/layout/IconVerticalSolidList"/>
    <dgm:cxn modelId="{87BD099D-8719-40CC-8F3B-382DAFC03A40}" type="presParOf" srcId="{9D065386-A87D-43BA-B0FE-F6A3200A0C59}" destId="{C1A31427-4A8E-42E1-AB7D-3015B1153720}" srcOrd="3" destOrd="0" presId="urn:microsoft.com/office/officeart/2018/2/layout/IconVerticalSolidList"/>
    <dgm:cxn modelId="{ED80511C-D651-4E6E-A122-2594F173C313}" type="presParOf" srcId="{1E5A0196-BF85-4C80-9269-D79CE317A417}" destId="{3D5A4DE1-FD4F-47BA-AFCB-EE9E6D86AF39}" srcOrd="7" destOrd="0" presId="urn:microsoft.com/office/officeart/2018/2/layout/IconVerticalSolidList"/>
    <dgm:cxn modelId="{A1003338-4D2C-4BAB-A883-BEC094976BA5}" type="presParOf" srcId="{1E5A0196-BF85-4C80-9269-D79CE317A417}" destId="{E43F5899-7F0A-4539-A7E8-4EA0906ADC7D}" srcOrd="8" destOrd="0" presId="urn:microsoft.com/office/officeart/2018/2/layout/IconVerticalSolidList"/>
    <dgm:cxn modelId="{632B6885-D7C8-40E3-A2B2-23CADD894C8A}" type="presParOf" srcId="{E43F5899-7F0A-4539-A7E8-4EA0906ADC7D}" destId="{B88222A4-03FE-4EBC-8788-66C370454FA5}" srcOrd="0" destOrd="0" presId="urn:microsoft.com/office/officeart/2018/2/layout/IconVerticalSolidList"/>
    <dgm:cxn modelId="{ECAE6123-04F5-45C0-A0EB-68862C02DC0D}" type="presParOf" srcId="{E43F5899-7F0A-4539-A7E8-4EA0906ADC7D}" destId="{7F4F2C68-50FC-4E4A-B04E-443CF0553D41}" srcOrd="1" destOrd="0" presId="urn:microsoft.com/office/officeart/2018/2/layout/IconVerticalSolidList"/>
    <dgm:cxn modelId="{553D79C7-9FB4-4873-9518-06134F66421C}" type="presParOf" srcId="{E43F5899-7F0A-4539-A7E8-4EA0906ADC7D}" destId="{B57B0FAF-BEE2-4BA2-98CC-5AA23E0B419A}" srcOrd="2" destOrd="0" presId="urn:microsoft.com/office/officeart/2018/2/layout/IconVerticalSolidList"/>
    <dgm:cxn modelId="{F34EC98B-108C-415F-BDB9-4BB82917DA17}" type="presParOf" srcId="{E43F5899-7F0A-4539-A7E8-4EA0906ADC7D}" destId="{6ABBFC95-C2C1-43C6-98EC-F24C2896DD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A4FB08-3384-4BAF-B21C-BB5F7A0CC54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DF400A-D1E1-4285-A174-263F02C2B02A}">
      <dgm:prSet/>
      <dgm:spPr/>
      <dgm:t>
        <a:bodyPr/>
        <a:lstStyle/>
        <a:p>
          <a:pPr>
            <a:lnSpc>
              <a:spcPct val="100000"/>
            </a:lnSpc>
          </a:pPr>
          <a:r>
            <a:rPr lang="pt-PT"/>
            <a:t>The purpose of this </a:t>
          </a:r>
          <a:r>
            <a:rPr lang="pt-PT" b="1"/>
            <a:t>work</a:t>
          </a:r>
          <a:r>
            <a:rPr lang="pt-PT"/>
            <a:t> is to develop a system capable of taking the best action possible based on its environment. </a:t>
          </a:r>
          <a:endParaRPr lang="en-US"/>
        </a:p>
      </dgm:t>
    </dgm:pt>
    <dgm:pt modelId="{16EFCB9B-EDB5-49C6-BA56-A156B3164E1D}" type="parTrans" cxnId="{B7559472-F99C-4DCF-8F6B-E943B9559DF4}">
      <dgm:prSet/>
      <dgm:spPr/>
      <dgm:t>
        <a:bodyPr/>
        <a:lstStyle/>
        <a:p>
          <a:endParaRPr lang="en-US"/>
        </a:p>
      </dgm:t>
    </dgm:pt>
    <dgm:pt modelId="{36C2E0AB-AF7B-4D5F-BE34-8781368349B6}" type="sibTrans" cxnId="{B7559472-F99C-4DCF-8F6B-E943B9559DF4}">
      <dgm:prSet/>
      <dgm:spPr/>
      <dgm:t>
        <a:bodyPr/>
        <a:lstStyle/>
        <a:p>
          <a:pPr>
            <a:lnSpc>
              <a:spcPct val="100000"/>
            </a:lnSpc>
          </a:pPr>
          <a:endParaRPr lang="en-US"/>
        </a:p>
      </dgm:t>
    </dgm:pt>
    <dgm:pt modelId="{044A3277-3136-4FEE-B19F-636EFBC6975C}">
      <dgm:prSet/>
      <dgm:spPr/>
      <dgm:t>
        <a:bodyPr/>
        <a:lstStyle/>
        <a:p>
          <a:pPr>
            <a:lnSpc>
              <a:spcPct val="100000"/>
            </a:lnSpc>
          </a:pPr>
          <a:r>
            <a:rPr lang="pt-PT" dirty="0" err="1"/>
            <a:t>There</a:t>
          </a:r>
          <a:r>
            <a:rPr lang="pt-PT" dirty="0"/>
            <a:t> are some </a:t>
          </a:r>
          <a:r>
            <a:rPr lang="pt-PT" b="1" dirty="0"/>
            <a:t>impasses</a:t>
          </a:r>
          <a:r>
            <a:rPr lang="pt-PT" dirty="0"/>
            <a:t> </a:t>
          </a:r>
          <a:r>
            <a:rPr lang="pt-PT" dirty="0" err="1"/>
            <a:t>regarding</a:t>
          </a:r>
          <a:r>
            <a:rPr lang="pt-PT" dirty="0"/>
            <a:t> </a:t>
          </a:r>
          <a:r>
            <a:rPr lang="pt-PT" dirty="0" err="1"/>
            <a:t>the</a:t>
          </a:r>
          <a:r>
            <a:rPr lang="pt-PT" dirty="0"/>
            <a:t> social embrace </a:t>
          </a:r>
          <a:r>
            <a:rPr lang="pt-PT" dirty="0" err="1"/>
            <a:t>of</a:t>
          </a:r>
          <a:r>
            <a:rPr lang="pt-PT" dirty="0"/>
            <a:t> </a:t>
          </a:r>
          <a:r>
            <a:rPr lang="pt-PT" dirty="0" err="1"/>
            <a:t>this</a:t>
          </a:r>
          <a:r>
            <a:rPr lang="pt-PT" dirty="0"/>
            <a:t> </a:t>
          </a:r>
          <a:r>
            <a:rPr lang="pt-PT" dirty="0" err="1"/>
            <a:t>technology</a:t>
          </a:r>
          <a:r>
            <a:rPr lang="pt-PT" dirty="0"/>
            <a:t>, </a:t>
          </a:r>
          <a:r>
            <a:rPr lang="pt-PT" dirty="0" err="1"/>
            <a:t>being</a:t>
          </a:r>
          <a:r>
            <a:rPr lang="pt-PT" dirty="0"/>
            <a:t> </a:t>
          </a:r>
          <a:r>
            <a:rPr lang="pt-PT" b="1" dirty="0" err="1"/>
            <a:t>loss</a:t>
          </a:r>
          <a:r>
            <a:rPr lang="pt-PT" b="1" dirty="0"/>
            <a:t> </a:t>
          </a:r>
          <a:r>
            <a:rPr lang="pt-PT" b="1" dirty="0" err="1"/>
            <a:t>of</a:t>
          </a:r>
          <a:r>
            <a:rPr lang="pt-PT" b="1" dirty="0"/>
            <a:t> </a:t>
          </a:r>
          <a:r>
            <a:rPr lang="pt-PT" b="1" dirty="0" err="1"/>
            <a:t>control</a:t>
          </a:r>
          <a:r>
            <a:rPr lang="pt-PT" b="1" dirty="0"/>
            <a:t> </a:t>
          </a:r>
          <a:r>
            <a:rPr lang="pt-PT" b="1" dirty="0" err="1"/>
            <a:t>and</a:t>
          </a:r>
          <a:r>
            <a:rPr lang="pt-PT" b="1" dirty="0"/>
            <a:t> </a:t>
          </a:r>
          <a:r>
            <a:rPr lang="pt-PT" b="1" dirty="0" err="1"/>
            <a:t>apathy</a:t>
          </a:r>
          <a:r>
            <a:rPr lang="pt-PT" dirty="0"/>
            <a:t> </a:t>
          </a:r>
          <a:r>
            <a:rPr lang="pt-PT" dirty="0" err="1"/>
            <a:t>one</a:t>
          </a:r>
          <a:r>
            <a:rPr lang="pt-PT" dirty="0"/>
            <a:t> </a:t>
          </a:r>
          <a:r>
            <a:rPr lang="pt-PT" dirty="0" err="1"/>
            <a:t>of</a:t>
          </a:r>
          <a:r>
            <a:rPr lang="pt-PT" dirty="0"/>
            <a:t> </a:t>
          </a:r>
          <a:r>
            <a:rPr lang="pt-PT" dirty="0" err="1"/>
            <a:t>the</a:t>
          </a:r>
          <a:r>
            <a:rPr lang="pt-PT" dirty="0"/>
            <a:t> </a:t>
          </a:r>
          <a:r>
            <a:rPr lang="pt-PT" dirty="0" err="1"/>
            <a:t>main</a:t>
          </a:r>
          <a:r>
            <a:rPr lang="pt-PT" dirty="0"/>
            <a:t> </a:t>
          </a:r>
          <a:r>
            <a:rPr lang="pt-PT" dirty="0" err="1"/>
            <a:t>concerns</a:t>
          </a:r>
          <a:r>
            <a:rPr lang="pt-PT" dirty="0"/>
            <a:t>. </a:t>
          </a:r>
          <a:r>
            <a:rPr lang="pt-PT" i="1" dirty="0"/>
            <a:t>Balta-</a:t>
          </a:r>
          <a:r>
            <a:rPr lang="pt-PT" i="1" dirty="0" err="1"/>
            <a:t>Ozkan</a:t>
          </a:r>
          <a:r>
            <a:rPr lang="pt-PT" i="1" dirty="0"/>
            <a:t> </a:t>
          </a:r>
          <a:r>
            <a:rPr lang="pt-PT" i="1" dirty="0" err="1"/>
            <a:t>et</a:t>
          </a:r>
          <a:r>
            <a:rPr lang="pt-PT" i="1" dirty="0"/>
            <a:t> al. (2013)</a:t>
          </a:r>
          <a:endParaRPr lang="en-US" i="1" dirty="0"/>
        </a:p>
      </dgm:t>
    </dgm:pt>
    <dgm:pt modelId="{87DC501B-C871-4EB0-BD49-6C4A4D3C608A}" type="parTrans" cxnId="{3A0A2264-1F16-4702-9496-34B63567E5DF}">
      <dgm:prSet/>
      <dgm:spPr/>
      <dgm:t>
        <a:bodyPr/>
        <a:lstStyle/>
        <a:p>
          <a:endParaRPr lang="en-US"/>
        </a:p>
      </dgm:t>
    </dgm:pt>
    <dgm:pt modelId="{E7EEE494-77D0-4F82-9947-57088333B8AB}" type="sibTrans" cxnId="{3A0A2264-1F16-4702-9496-34B63567E5DF}">
      <dgm:prSet/>
      <dgm:spPr/>
      <dgm:t>
        <a:bodyPr/>
        <a:lstStyle/>
        <a:p>
          <a:pPr>
            <a:lnSpc>
              <a:spcPct val="100000"/>
            </a:lnSpc>
          </a:pPr>
          <a:endParaRPr lang="en-US"/>
        </a:p>
      </dgm:t>
    </dgm:pt>
    <dgm:pt modelId="{0E6B5E95-E52B-46D4-9ED7-37065349941A}">
      <dgm:prSet/>
      <dgm:spPr/>
      <dgm:t>
        <a:bodyPr/>
        <a:lstStyle/>
        <a:p>
          <a:pPr>
            <a:lnSpc>
              <a:spcPct val="100000"/>
            </a:lnSpc>
          </a:pPr>
          <a:r>
            <a:rPr lang="pt-PT" b="1"/>
            <a:t>Non intrusive system to the user</a:t>
          </a:r>
          <a:r>
            <a:rPr lang="pt-PT"/>
            <a:t>. User must be able to control the data collected and used. </a:t>
          </a:r>
          <a:endParaRPr lang="en-US"/>
        </a:p>
      </dgm:t>
    </dgm:pt>
    <dgm:pt modelId="{B49AB2B4-3076-4827-A783-BB99FAD856DD}" type="parTrans" cxnId="{4C96C29E-86C9-454A-A01C-D4FF75DA0757}">
      <dgm:prSet/>
      <dgm:spPr/>
      <dgm:t>
        <a:bodyPr/>
        <a:lstStyle/>
        <a:p>
          <a:endParaRPr lang="en-US"/>
        </a:p>
      </dgm:t>
    </dgm:pt>
    <dgm:pt modelId="{E66149B9-4022-49A6-9AA1-55CCEC3D949E}" type="sibTrans" cxnId="{4C96C29E-86C9-454A-A01C-D4FF75DA0757}">
      <dgm:prSet/>
      <dgm:spPr/>
      <dgm:t>
        <a:bodyPr/>
        <a:lstStyle/>
        <a:p>
          <a:endParaRPr lang="en-US"/>
        </a:p>
      </dgm:t>
    </dgm:pt>
    <dgm:pt modelId="{901BC9CD-F7A0-4796-A5B3-6BCB080048D5}" type="pres">
      <dgm:prSet presAssocID="{7AA4FB08-3384-4BAF-B21C-BB5F7A0CC541}" presName="root" presStyleCnt="0">
        <dgm:presLayoutVars>
          <dgm:dir/>
          <dgm:resizeHandles val="exact"/>
        </dgm:presLayoutVars>
      </dgm:prSet>
      <dgm:spPr/>
    </dgm:pt>
    <dgm:pt modelId="{4040DF58-41CC-4662-B2A8-462553EFDE70}" type="pres">
      <dgm:prSet presAssocID="{5BDF400A-D1E1-4285-A174-263F02C2B02A}" presName="compNode" presStyleCnt="0"/>
      <dgm:spPr/>
    </dgm:pt>
    <dgm:pt modelId="{0A23C1D4-7147-4004-9686-452732F33490}" type="pres">
      <dgm:prSet presAssocID="{5BDF400A-D1E1-4285-A174-263F02C2B02A}" presName="bgRect" presStyleLbl="bgShp" presStyleIdx="0" presStyleCnt="3"/>
      <dgm:spPr/>
    </dgm:pt>
    <dgm:pt modelId="{90135719-50D3-4C07-B082-5AA49CB64613}" type="pres">
      <dgm:prSet presAssocID="{5BDF400A-D1E1-4285-A174-263F02C2B0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2EBE1B8F-FB91-4025-9829-9F38BA325890}" type="pres">
      <dgm:prSet presAssocID="{5BDF400A-D1E1-4285-A174-263F02C2B02A}" presName="spaceRect" presStyleCnt="0"/>
      <dgm:spPr/>
    </dgm:pt>
    <dgm:pt modelId="{319FBD7C-B048-4B16-AAC7-427965F4A015}" type="pres">
      <dgm:prSet presAssocID="{5BDF400A-D1E1-4285-A174-263F02C2B02A}" presName="parTx" presStyleLbl="revTx" presStyleIdx="0" presStyleCnt="3">
        <dgm:presLayoutVars>
          <dgm:chMax val="0"/>
          <dgm:chPref val="0"/>
        </dgm:presLayoutVars>
      </dgm:prSet>
      <dgm:spPr/>
    </dgm:pt>
    <dgm:pt modelId="{3E38B417-D9A2-4C9A-9894-7F7979C935B1}" type="pres">
      <dgm:prSet presAssocID="{36C2E0AB-AF7B-4D5F-BE34-8781368349B6}" presName="sibTrans" presStyleCnt="0"/>
      <dgm:spPr/>
    </dgm:pt>
    <dgm:pt modelId="{C0B58B15-05EE-4959-88FF-1E2855A7AB5F}" type="pres">
      <dgm:prSet presAssocID="{044A3277-3136-4FEE-B19F-636EFBC6975C}" presName="compNode" presStyleCnt="0"/>
      <dgm:spPr/>
    </dgm:pt>
    <dgm:pt modelId="{F47936EE-08D0-48C4-9CD3-833BDD1DA199}" type="pres">
      <dgm:prSet presAssocID="{044A3277-3136-4FEE-B19F-636EFBC6975C}" presName="bgRect" presStyleLbl="bgShp" presStyleIdx="1" presStyleCnt="3"/>
      <dgm:spPr/>
    </dgm:pt>
    <dgm:pt modelId="{10FD137C-CCF4-4ED4-8DD1-1810A34FC7F0}" type="pres">
      <dgm:prSet presAssocID="{044A3277-3136-4FEE-B19F-636EFBC697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C024A19B-438A-41BE-85EA-8B252BAF770D}" type="pres">
      <dgm:prSet presAssocID="{044A3277-3136-4FEE-B19F-636EFBC6975C}" presName="spaceRect" presStyleCnt="0"/>
      <dgm:spPr/>
    </dgm:pt>
    <dgm:pt modelId="{0017AAD6-9FAD-478F-B2B3-7C5D78A91155}" type="pres">
      <dgm:prSet presAssocID="{044A3277-3136-4FEE-B19F-636EFBC6975C}" presName="parTx" presStyleLbl="revTx" presStyleIdx="1" presStyleCnt="3">
        <dgm:presLayoutVars>
          <dgm:chMax val="0"/>
          <dgm:chPref val="0"/>
        </dgm:presLayoutVars>
      </dgm:prSet>
      <dgm:spPr/>
    </dgm:pt>
    <dgm:pt modelId="{882DC705-5FB6-4FBC-9BF3-756DAEAF7584}" type="pres">
      <dgm:prSet presAssocID="{E7EEE494-77D0-4F82-9947-57088333B8AB}" presName="sibTrans" presStyleCnt="0"/>
      <dgm:spPr/>
    </dgm:pt>
    <dgm:pt modelId="{A1CFE35F-D774-4EE7-AFF1-78D5557ABAD7}" type="pres">
      <dgm:prSet presAssocID="{0E6B5E95-E52B-46D4-9ED7-37065349941A}" presName="compNode" presStyleCnt="0"/>
      <dgm:spPr/>
    </dgm:pt>
    <dgm:pt modelId="{594B93D8-1AD0-4CB0-ADA6-EFEC9B6B9990}" type="pres">
      <dgm:prSet presAssocID="{0E6B5E95-E52B-46D4-9ED7-37065349941A}" presName="bgRect" presStyleLbl="bgShp" presStyleIdx="2" presStyleCnt="3"/>
      <dgm:spPr/>
    </dgm:pt>
    <dgm:pt modelId="{DF575512-9DD2-4C26-A091-FFF092CFFF97}" type="pres">
      <dgm:prSet presAssocID="{0E6B5E95-E52B-46D4-9ED7-37065349941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7BF3B28-7199-4E95-B178-B790825C2FD6}" type="pres">
      <dgm:prSet presAssocID="{0E6B5E95-E52B-46D4-9ED7-37065349941A}" presName="spaceRect" presStyleCnt="0"/>
      <dgm:spPr/>
    </dgm:pt>
    <dgm:pt modelId="{E8218E4D-897D-4CE8-82C6-5719C611B29F}" type="pres">
      <dgm:prSet presAssocID="{0E6B5E95-E52B-46D4-9ED7-37065349941A}" presName="parTx" presStyleLbl="revTx" presStyleIdx="2" presStyleCnt="3">
        <dgm:presLayoutVars>
          <dgm:chMax val="0"/>
          <dgm:chPref val="0"/>
        </dgm:presLayoutVars>
      </dgm:prSet>
      <dgm:spPr/>
    </dgm:pt>
  </dgm:ptLst>
  <dgm:cxnLst>
    <dgm:cxn modelId="{FD9AF422-DD31-47B7-B14B-82E1B4C8D0CB}" type="presOf" srcId="{5BDF400A-D1E1-4285-A174-263F02C2B02A}" destId="{319FBD7C-B048-4B16-AAC7-427965F4A015}" srcOrd="0" destOrd="0" presId="urn:microsoft.com/office/officeart/2018/2/layout/IconVerticalSolidList"/>
    <dgm:cxn modelId="{16B06B3F-79F3-456E-B9B0-D6BB85685E87}" type="presOf" srcId="{7AA4FB08-3384-4BAF-B21C-BB5F7A0CC541}" destId="{901BC9CD-F7A0-4796-A5B3-6BCB080048D5}" srcOrd="0" destOrd="0" presId="urn:microsoft.com/office/officeart/2018/2/layout/IconVerticalSolidList"/>
    <dgm:cxn modelId="{3A0A2264-1F16-4702-9496-34B63567E5DF}" srcId="{7AA4FB08-3384-4BAF-B21C-BB5F7A0CC541}" destId="{044A3277-3136-4FEE-B19F-636EFBC6975C}" srcOrd="1" destOrd="0" parTransId="{87DC501B-C871-4EB0-BD49-6C4A4D3C608A}" sibTransId="{E7EEE494-77D0-4F82-9947-57088333B8AB}"/>
    <dgm:cxn modelId="{B7559472-F99C-4DCF-8F6B-E943B9559DF4}" srcId="{7AA4FB08-3384-4BAF-B21C-BB5F7A0CC541}" destId="{5BDF400A-D1E1-4285-A174-263F02C2B02A}" srcOrd="0" destOrd="0" parTransId="{16EFCB9B-EDB5-49C6-BA56-A156B3164E1D}" sibTransId="{36C2E0AB-AF7B-4D5F-BE34-8781368349B6}"/>
    <dgm:cxn modelId="{4C96C29E-86C9-454A-A01C-D4FF75DA0757}" srcId="{7AA4FB08-3384-4BAF-B21C-BB5F7A0CC541}" destId="{0E6B5E95-E52B-46D4-9ED7-37065349941A}" srcOrd="2" destOrd="0" parTransId="{B49AB2B4-3076-4827-A783-BB99FAD856DD}" sibTransId="{E66149B9-4022-49A6-9AA1-55CCEC3D949E}"/>
    <dgm:cxn modelId="{8A41A8B6-6880-426C-985E-DC4159FE0D24}" type="presOf" srcId="{044A3277-3136-4FEE-B19F-636EFBC6975C}" destId="{0017AAD6-9FAD-478F-B2B3-7C5D78A91155}" srcOrd="0" destOrd="0" presId="urn:microsoft.com/office/officeart/2018/2/layout/IconVerticalSolidList"/>
    <dgm:cxn modelId="{FCB0DAD0-36A8-447D-B668-4465ECF17B53}" type="presOf" srcId="{0E6B5E95-E52B-46D4-9ED7-37065349941A}" destId="{E8218E4D-897D-4CE8-82C6-5719C611B29F}" srcOrd="0" destOrd="0" presId="urn:microsoft.com/office/officeart/2018/2/layout/IconVerticalSolidList"/>
    <dgm:cxn modelId="{30522835-4578-4297-BABA-EBF94EEEFB83}" type="presParOf" srcId="{901BC9CD-F7A0-4796-A5B3-6BCB080048D5}" destId="{4040DF58-41CC-4662-B2A8-462553EFDE70}" srcOrd="0" destOrd="0" presId="urn:microsoft.com/office/officeart/2018/2/layout/IconVerticalSolidList"/>
    <dgm:cxn modelId="{1A91F65F-F913-4D94-A209-D7727C37F052}" type="presParOf" srcId="{4040DF58-41CC-4662-B2A8-462553EFDE70}" destId="{0A23C1D4-7147-4004-9686-452732F33490}" srcOrd="0" destOrd="0" presId="urn:microsoft.com/office/officeart/2018/2/layout/IconVerticalSolidList"/>
    <dgm:cxn modelId="{37042634-EFD3-498C-B42D-A89AB2CE4B37}" type="presParOf" srcId="{4040DF58-41CC-4662-B2A8-462553EFDE70}" destId="{90135719-50D3-4C07-B082-5AA49CB64613}" srcOrd="1" destOrd="0" presId="urn:microsoft.com/office/officeart/2018/2/layout/IconVerticalSolidList"/>
    <dgm:cxn modelId="{24C676B5-F92D-4CD2-8369-30C3903289BE}" type="presParOf" srcId="{4040DF58-41CC-4662-B2A8-462553EFDE70}" destId="{2EBE1B8F-FB91-4025-9829-9F38BA325890}" srcOrd="2" destOrd="0" presId="urn:microsoft.com/office/officeart/2018/2/layout/IconVerticalSolidList"/>
    <dgm:cxn modelId="{EC57FF23-F713-4842-B739-A7735898B9C7}" type="presParOf" srcId="{4040DF58-41CC-4662-B2A8-462553EFDE70}" destId="{319FBD7C-B048-4B16-AAC7-427965F4A015}" srcOrd="3" destOrd="0" presId="urn:microsoft.com/office/officeart/2018/2/layout/IconVerticalSolidList"/>
    <dgm:cxn modelId="{7A91D989-BBBB-4D56-B9BD-60D738CA2A4F}" type="presParOf" srcId="{901BC9CD-F7A0-4796-A5B3-6BCB080048D5}" destId="{3E38B417-D9A2-4C9A-9894-7F7979C935B1}" srcOrd="1" destOrd="0" presId="urn:microsoft.com/office/officeart/2018/2/layout/IconVerticalSolidList"/>
    <dgm:cxn modelId="{C6B87A69-16B6-46B7-9104-C9C4CB828E06}" type="presParOf" srcId="{901BC9CD-F7A0-4796-A5B3-6BCB080048D5}" destId="{C0B58B15-05EE-4959-88FF-1E2855A7AB5F}" srcOrd="2" destOrd="0" presId="urn:microsoft.com/office/officeart/2018/2/layout/IconVerticalSolidList"/>
    <dgm:cxn modelId="{8711D877-4B4B-42AE-B3FC-1A6B1914900E}" type="presParOf" srcId="{C0B58B15-05EE-4959-88FF-1E2855A7AB5F}" destId="{F47936EE-08D0-48C4-9CD3-833BDD1DA199}" srcOrd="0" destOrd="0" presId="urn:microsoft.com/office/officeart/2018/2/layout/IconVerticalSolidList"/>
    <dgm:cxn modelId="{39BAC30D-4FD0-41F3-A1E0-8DC381B2EABA}" type="presParOf" srcId="{C0B58B15-05EE-4959-88FF-1E2855A7AB5F}" destId="{10FD137C-CCF4-4ED4-8DD1-1810A34FC7F0}" srcOrd="1" destOrd="0" presId="urn:microsoft.com/office/officeart/2018/2/layout/IconVerticalSolidList"/>
    <dgm:cxn modelId="{488ECCE8-07E6-4CAB-8BFC-5B35F57E452E}" type="presParOf" srcId="{C0B58B15-05EE-4959-88FF-1E2855A7AB5F}" destId="{C024A19B-438A-41BE-85EA-8B252BAF770D}" srcOrd="2" destOrd="0" presId="urn:microsoft.com/office/officeart/2018/2/layout/IconVerticalSolidList"/>
    <dgm:cxn modelId="{1BAF8132-F734-4D5B-998B-6A6F44E633FE}" type="presParOf" srcId="{C0B58B15-05EE-4959-88FF-1E2855A7AB5F}" destId="{0017AAD6-9FAD-478F-B2B3-7C5D78A91155}" srcOrd="3" destOrd="0" presId="urn:microsoft.com/office/officeart/2018/2/layout/IconVerticalSolidList"/>
    <dgm:cxn modelId="{A847F75B-944E-4E90-9A25-80A6D04391EF}" type="presParOf" srcId="{901BC9CD-F7A0-4796-A5B3-6BCB080048D5}" destId="{882DC705-5FB6-4FBC-9BF3-756DAEAF7584}" srcOrd="3" destOrd="0" presId="urn:microsoft.com/office/officeart/2018/2/layout/IconVerticalSolidList"/>
    <dgm:cxn modelId="{6B6BF18A-B3EC-4273-A40F-E1BD93E938EC}" type="presParOf" srcId="{901BC9CD-F7A0-4796-A5B3-6BCB080048D5}" destId="{A1CFE35F-D774-4EE7-AFF1-78D5557ABAD7}" srcOrd="4" destOrd="0" presId="urn:microsoft.com/office/officeart/2018/2/layout/IconVerticalSolidList"/>
    <dgm:cxn modelId="{BF27DA50-30EC-426E-85FB-5843C6EACEC5}" type="presParOf" srcId="{A1CFE35F-D774-4EE7-AFF1-78D5557ABAD7}" destId="{594B93D8-1AD0-4CB0-ADA6-EFEC9B6B9990}" srcOrd="0" destOrd="0" presId="urn:microsoft.com/office/officeart/2018/2/layout/IconVerticalSolidList"/>
    <dgm:cxn modelId="{2AD2968E-D31A-44B0-B978-53930941093C}" type="presParOf" srcId="{A1CFE35F-D774-4EE7-AFF1-78D5557ABAD7}" destId="{DF575512-9DD2-4C26-A091-FFF092CFFF97}" srcOrd="1" destOrd="0" presId="urn:microsoft.com/office/officeart/2018/2/layout/IconVerticalSolidList"/>
    <dgm:cxn modelId="{0B52D89A-232F-49DD-9A2F-DD4242DCCC3D}" type="presParOf" srcId="{A1CFE35F-D774-4EE7-AFF1-78D5557ABAD7}" destId="{87BF3B28-7199-4E95-B178-B790825C2FD6}" srcOrd="2" destOrd="0" presId="urn:microsoft.com/office/officeart/2018/2/layout/IconVerticalSolidList"/>
    <dgm:cxn modelId="{F1A8DD78-A641-4E1D-A7C1-B277E3E2A201}" type="presParOf" srcId="{A1CFE35F-D774-4EE7-AFF1-78D5557ABAD7}" destId="{E8218E4D-897D-4CE8-82C6-5719C611B29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AD4F86-FFC3-4270-86AB-9F9CA8B10E47}" type="doc">
      <dgm:prSet loTypeId="urn:microsoft.com/office/officeart/2018/2/layout/IconVerticalSolidList" loCatId="icon" qsTypeId="urn:microsoft.com/office/officeart/2005/8/quickstyle/simple4" qsCatId="simple" csTypeId="urn:microsoft.com/office/officeart/2018/5/colors/Iconchunking_neutralbg_accent0_3" csCatId="mainScheme" phldr="1"/>
      <dgm:spPr/>
      <dgm:t>
        <a:bodyPr/>
        <a:lstStyle/>
        <a:p>
          <a:endParaRPr lang="en-US"/>
        </a:p>
      </dgm:t>
    </dgm:pt>
    <dgm:pt modelId="{2C78B48C-B30F-4135-81AF-F2B048442D7E}">
      <dgm:prSet/>
      <dgm:spPr/>
      <dgm:t>
        <a:bodyPr/>
        <a:lstStyle/>
        <a:p>
          <a:r>
            <a:rPr lang="pt-PT"/>
            <a:t>Existing projects towards Smart Homes use mostly a pattern mining technique to determine what can be the next action. (Supervised Learning, not focused in user feedback)</a:t>
          </a:r>
          <a:endParaRPr lang="en-US"/>
        </a:p>
      </dgm:t>
    </dgm:pt>
    <dgm:pt modelId="{48092840-D25B-4CCD-AE42-EEAD925EB0F1}" type="parTrans" cxnId="{E4FC3983-6541-44C6-9D7E-59C919CFA392}">
      <dgm:prSet/>
      <dgm:spPr/>
      <dgm:t>
        <a:bodyPr/>
        <a:lstStyle/>
        <a:p>
          <a:endParaRPr lang="en-US"/>
        </a:p>
      </dgm:t>
    </dgm:pt>
    <dgm:pt modelId="{1DDE63A5-4C1B-4504-A775-75EF96359C8E}" type="sibTrans" cxnId="{E4FC3983-6541-44C6-9D7E-59C919CFA392}">
      <dgm:prSet/>
      <dgm:spPr/>
      <dgm:t>
        <a:bodyPr/>
        <a:lstStyle/>
        <a:p>
          <a:endParaRPr lang="en-US"/>
        </a:p>
      </dgm:t>
    </dgm:pt>
    <dgm:pt modelId="{FE74DABB-D756-4EA5-A6B9-0087B099FC46}">
      <dgm:prSet/>
      <dgm:spPr/>
      <dgm:t>
        <a:bodyPr/>
        <a:lstStyle/>
        <a:p>
          <a:r>
            <a:rPr lang="pt-PT" dirty="0"/>
            <a:t>More </a:t>
          </a:r>
          <a:r>
            <a:rPr lang="pt-PT" dirty="0" err="1"/>
            <a:t>recently</a:t>
          </a:r>
          <a:r>
            <a:rPr lang="pt-PT" dirty="0"/>
            <a:t>, </a:t>
          </a:r>
          <a:r>
            <a:rPr lang="pt-PT" dirty="0" err="1"/>
            <a:t>Gokul</a:t>
          </a:r>
          <a:r>
            <a:rPr lang="pt-PT" dirty="0"/>
            <a:t> </a:t>
          </a:r>
          <a:r>
            <a:rPr lang="pt-PT" dirty="0" err="1"/>
            <a:t>et</a:t>
          </a:r>
          <a:r>
            <a:rPr lang="pt-PT" dirty="0"/>
            <a:t> al. (2016) </a:t>
          </a:r>
          <a:r>
            <a:rPr lang="pt-PT" dirty="0" err="1"/>
            <a:t>present</a:t>
          </a:r>
          <a:r>
            <a:rPr lang="pt-PT" dirty="0"/>
            <a:t> </a:t>
          </a:r>
          <a:r>
            <a:rPr lang="pt-PT" dirty="0" err="1"/>
            <a:t>the</a:t>
          </a:r>
          <a:r>
            <a:rPr lang="pt-PT" dirty="0"/>
            <a:t> </a:t>
          </a:r>
          <a:r>
            <a:rPr lang="pt-PT" dirty="0" err="1"/>
            <a:t>ﬁrst</a:t>
          </a:r>
          <a:r>
            <a:rPr lang="pt-PT" dirty="0"/>
            <a:t> </a:t>
          </a:r>
          <a:r>
            <a:rPr lang="pt-PT" dirty="0" err="1"/>
            <a:t>deep</a:t>
          </a:r>
          <a:r>
            <a:rPr lang="pt-PT" dirty="0"/>
            <a:t> </a:t>
          </a:r>
          <a:r>
            <a:rPr lang="pt-PT" dirty="0" err="1"/>
            <a:t>reinforcement</a:t>
          </a:r>
          <a:r>
            <a:rPr lang="pt-PT" dirty="0"/>
            <a:t> </a:t>
          </a:r>
          <a:r>
            <a:rPr lang="pt-PT" dirty="0" err="1"/>
            <a:t>learning</a:t>
          </a:r>
          <a:r>
            <a:rPr lang="pt-PT" dirty="0"/>
            <a:t> </a:t>
          </a:r>
          <a:r>
            <a:rPr lang="pt-PT" dirty="0" err="1"/>
            <a:t>model</a:t>
          </a:r>
          <a:r>
            <a:rPr lang="pt-PT" dirty="0"/>
            <a:t> for </a:t>
          </a:r>
          <a:r>
            <a:rPr lang="pt-PT" dirty="0" err="1"/>
            <a:t>home</a:t>
          </a:r>
          <a:r>
            <a:rPr lang="pt-PT" dirty="0"/>
            <a:t> </a:t>
          </a:r>
          <a:r>
            <a:rPr lang="pt-PT" dirty="0" err="1"/>
            <a:t>automation</a:t>
          </a:r>
          <a:r>
            <a:rPr lang="pt-PT" dirty="0"/>
            <a:t> </a:t>
          </a:r>
          <a:r>
            <a:rPr lang="pt-PT" dirty="0" err="1"/>
            <a:t>system</a:t>
          </a:r>
          <a:r>
            <a:rPr lang="pt-PT" dirty="0"/>
            <a:t>.  </a:t>
          </a:r>
          <a:r>
            <a:rPr lang="pt-PT" dirty="0" err="1"/>
            <a:t>However</a:t>
          </a:r>
          <a:r>
            <a:rPr lang="pt-PT" dirty="0"/>
            <a:t>,</a:t>
          </a:r>
          <a:r>
            <a:rPr lang="pt-PT" b="1" dirty="0"/>
            <a:t> </a:t>
          </a:r>
          <a:r>
            <a:rPr lang="pt-PT" b="1" dirty="0" err="1"/>
            <a:t>the</a:t>
          </a:r>
          <a:r>
            <a:rPr lang="pt-PT" b="1" dirty="0"/>
            <a:t> </a:t>
          </a:r>
          <a:r>
            <a:rPr lang="pt-PT" b="1" dirty="0" err="1"/>
            <a:t>lack</a:t>
          </a:r>
          <a:r>
            <a:rPr lang="pt-PT" b="1" dirty="0"/>
            <a:t> </a:t>
          </a:r>
          <a:r>
            <a:rPr lang="pt-PT" b="1" dirty="0" err="1"/>
            <a:t>of</a:t>
          </a:r>
          <a:r>
            <a:rPr lang="pt-PT" b="1" dirty="0"/>
            <a:t> </a:t>
          </a:r>
          <a:r>
            <a:rPr lang="pt-PT" b="1" dirty="0" err="1"/>
            <a:t>user</a:t>
          </a:r>
          <a:r>
            <a:rPr lang="pt-PT" b="1" dirty="0"/>
            <a:t> </a:t>
          </a:r>
          <a:r>
            <a:rPr lang="pt-PT" b="1" dirty="0" err="1"/>
            <a:t>intervention</a:t>
          </a:r>
          <a:r>
            <a:rPr lang="pt-PT" b="1" dirty="0"/>
            <a:t> leads to </a:t>
          </a:r>
          <a:r>
            <a:rPr lang="pt-PT" b="1" dirty="0" err="1"/>
            <a:t>system</a:t>
          </a:r>
          <a:r>
            <a:rPr lang="pt-PT" b="1" dirty="0"/>
            <a:t> </a:t>
          </a:r>
          <a:r>
            <a:rPr lang="pt-PT" b="1" dirty="0" err="1"/>
            <a:t>without</a:t>
          </a:r>
          <a:r>
            <a:rPr lang="pt-PT" b="1" dirty="0"/>
            <a:t> </a:t>
          </a:r>
          <a:r>
            <a:rPr lang="pt-PT" b="1" dirty="0" err="1"/>
            <a:t>user</a:t>
          </a:r>
          <a:r>
            <a:rPr lang="pt-PT" b="1" dirty="0"/>
            <a:t> feedback</a:t>
          </a:r>
          <a:r>
            <a:rPr lang="pt-PT" dirty="0"/>
            <a:t>, in </a:t>
          </a:r>
          <a:r>
            <a:rPr lang="pt-PT" dirty="0" err="1"/>
            <a:t>this</a:t>
          </a:r>
          <a:r>
            <a:rPr lang="pt-PT" dirty="0"/>
            <a:t> </a:t>
          </a:r>
          <a:r>
            <a:rPr lang="pt-PT" dirty="0" err="1"/>
            <a:t>way</a:t>
          </a:r>
          <a:r>
            <a:rPr lang="pt-PT" dirty="0"/>
            <a:t>, </a:t>
          </a:r>
          <a:r>
            <a:rPr lang="pt-PT" dirty="0" err="1"/>
            <a:t>the</a:t>
          </a:r>
          <a:r>
            <a:rPr lang="pt-PT" dirty="0"/>
            <a:t> feeling </a:t>
          </a:r>
          <a:r>
            <a:rPr lang="pt-PT" dirty="0" err="1"/>
            <a:t>of</a:t>
          </a:r>
          <a:r>
            <a:rPr lang="pt-PT" dirty="0"/>
            <a:t> </a:t>
          </a:r>
          <a:r>
            <a:rPr lang="pt-PT" dirty="0" err="1"/>
            <a:t>control</a:t>
          </a:r>
          <a:r>
            <a:rPr lang="pt-PT" dirty="0"/>
            <a:t> </a:t>
          </a:r>
          <a:r>
            <a:rPr lang="pt-PT" dirty="0" err="1"/>
            <a:t>is</a:t>
          </a:r>
          <a:r>
            <a:rPr lang="pt-PT" dirty="0"/>
            <a:t> </a:t>
          </a:r>
          <a:r>
            <a:rPr lang="pt-PT" dirty="0" err="1"/>
            <a:t>not</a:t>
          </a:r>
          <a:r>
            <a:rPr lang="pt-PT" dirty="0"/>
            <a:t> </a:t>
          </a:r>
          <a:r>
            <a:rPr lang="pt-PT" dirty="0" err="1"/>
            <a:t>maintain</a:t>
          </a:r>
          <a:r>
            <a:rPr lang="pt-PT" dirty="0"/>
            <a:t>.</a:t>
          </a:r>
          <a:endParaRPr lang="en-US" dirty="0"/>
        </a:p>
      </dgm:t>
    </dgm:pt>
    <dgm:pt modelId="{8F0BB9A4-D77F-444E-BC3F-D54129119064}" type="parTrans" cxnId="{1CA07646-77E9-4004-B67C-7D80C58E8398}">
      <dgm:prSet/>
      <dgm:spPr/>
      <dgm:t>
        <a:bodyPr/>
        <a:lstStyle/>
        <a:p>
          <a:endParaRPr lang="en-US"/>
        </a:p>
      </dgm:t>
    </dgm:pt>
    <dgm:pt modelId="{4193938A-98D6-4F23-B82B-4D9E53B48F42}" type="sibTrans" cxnId="{1CA07646-77E9-4004-B67C-7D80C58E8398}">
      <dgm:prSet/>
      <dgm:spPr/>
      <dgm:t>
        <a:bodyPr/>
        <a:lstStyle/>
        <a:p>
          <a:endParaRPr lang="en-US"/>
        </a:p>
      </dgm:t>
    </dgm:pt>
    <dgm:pt modelId="{6D954130-BBE9-4937-BE48-C31BE59C2038}">
      <dgm:prSet/>
      <dgm:spPr/>
      <dgm:t>
        <a:bodyPr/>
        <a:lstStyle/>
        <a:p>
          <a:r>
            <a:rPr lang="pt-PT"/>
            <a:t>Our approach aims to avoid these social barriers.</a:t>
          </a:r>
          <a:endParaRPr lang="en-US"/>
        </a:p>
      </dgm:t>
    </dgm:pt>
    <dgm:pt modelId="{05CB86BD-8EAB-49A3-9D1D-B36CF4108D59}" type="parTrans" cxnId="{72ADF8A4-84DE-4F87-A3D4-17662416CA90}">
      <dgm:prSet/>
      <dgm:spPr/>
      <dgm:t>
        <a:bodyPr/>
        <a:lstStyle/>
        <a:p>
          <a:endParaRPr lang="en-US"/>
        </a:p>
      </dgm:t>
    </dgm:pt>
    <dgm:pt modelId="{1C24EDC5-F1A6-440C-A674-E6DC6D04B182}" type="sibTrans" cxnId="{72ADF8A4-84DE-4F87-A3D4-17662416CA90}">
      <dgm:prSet/>
      <dgm:spPr/>
      <dgm:t>
        <a:bodyPr/>
        <a:lstStyle/>
        <a:p>
          <a:endParaRPr lang="en-US"/>
        </a:p>
      </dgm:t>
    </dgm:pt>
    <dgm:pt modelId="{59F73819-D0CD-4DF8-8764-109256C63AC3}" type="pres">
      <dgm:prSet presAssocID="{33AD4F86-FFC3-4270-86AB-9F9CA8B10E47}" presName="root" presStyleCnt="0">
        <dgm:presLayoutVars>
          <dgm:dir/>
          <dgm:resizeHandles val="exact"/>
        </dgm:presLayoutVars>
      </dgm:prSet>
      <dgm:spPr/>
    </dgm:pt>
    <dgm:pt modelId="{11B50292-FD15-4081-85D2-179E5B80E804}" type="pres">
      <dgm:prSet presAssocID="{2C78B48C-B30F-4135-81AF-F2B048442D7E}" presName="compNode" presStyleCnt="0"/>
      <dgm:spPr/>
    </dgm:pt>
    <dgm:pt modelId="{9ABE4BF6-6CF7-4796-99B3-B5732A550D8A}" type="pres">
      <dgm:prSet presAssocID="{2C78B48C-B30F-4135-81AF-F2B048442D7E}" presName="bgRect" presStyleLbl="bgShp" presStyleIdx="0" presStyleCnt="3"/>
      <dgm:spPr/>
    </dgm:pt>
    <dgm:pt modelId="{9D7A591A-7A5A-4927-B88D-48B0EAB977E5}" type="pres">
      <dgm:prSet presAssocID="{2C78B48C-B30F-4135-81AF-F2B048442D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523ABF88-5087-41F3-B1D2-1A0D82A18F32}" type="pres">
      <dgm:prSet presAssocID="{2C78B48C-B30F-4135-81AF-F2B048442D7E}" presName="spaceRect" presStyleCnt="0"/>
      <dgm:spPr/>
    </dgm:pt>
    <dgm:pt modelId="{C861FA11-E397-4F5D-92AB-69B66B7338F0}" type="pres">
      <dgm:prSet presAssocID="{2C78B48C-B30F-4135-81AF-F2B048442D7E}" presName="parTx" presStyleLbl="revTx" presStyleIdx="0" presStyleCnt="3">
        <dgm:presLayoutVars>
          <dgm:chMax val="0"/>
          <dgm:chPref val="0"/>
        </dgm:presLayoutVars>
      </dgm:prSet>
      <dgm:spPr/>
    </dgm:pt>
    <dgm:pt modelId="{DA6E670A-95BB-483C-AFD4-CFE044FC3ED0}" type="pres">
      <dgm:prSet presAssocID="{1DDE63A5-4C1B-4504-A775-75EF96359C8E}" presName="sibTrans" presStyleCnt="0"/>
      <dgm:spPr/>
    </dgm:pt>
    <dgm:pt modelId="{86C51B3D-EF28-48E6-B0AE-484A3305FE41}" type="pres">
      <dgm:prSet presAssocID="{FE74DABB-D756-4EA5-A6B9-0087B099FC46}" presName="compNode" presStyleCnt="0"/>
      <dgm:spPr/>
    </dgm:pt>
    <dgm:pt modelId="{8B867088-6AE7-4291-ACE3-0B71D0ADE42F}" type="pres">
      <dgm:prSet presAssocID="{FE74DABB-D756-4EA5-A6B9-0087B099FC46}" presName="bgRect" presStyleLbl="bgShp" presStyleIdx="1" presStyleCnt="3"/>
      <dgm:spPr/>
    </dgm:pt>
    <dgm:pt modelId="{00E580FD-AE03-4C98-B923-C7159B1C708B}" type="pres">
      <dgm:prSet presAssocID="{FE74DABB-D756-4EA5-A6B9-0087B099FC4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D2EDCDB6-CBDB-48D0-85E1-6D4CCEA22F92}" type="pres">
      <dgm:prSet presAssocID="{FE74DABB-D756-4EA5-A6B9-0087B099FC46}" presName="spaceRect" presStyleCnt="0"/>
      <dgm:spPr/>
    </dgm:pt>
    <dgm:pt modelId="{2C5BE57C-E892-4E81-8A84-A5EE26B9A360}" type="pres">
      <dgm:prSet presAssocID="{FE74DABB-D756-4EA5-A6B9-0087B099FC46}" presName="parTx" presStyleLbl="revTx" presStyleIdx="1" presStyleCnt="3">
        <dgm:presLayoutVars>
          <dgm:chMax val="0"/>
          <dgm:chPref val="0"/>
        </dgm:presLayoutVars>
      </dgm:prSet>
      <dgm:spPr/>
    </dgm:pt>
    <dgm:pt modelId="{1890BAE6-19DA-4DAC-8924-ABD8881956C4}" type="pres">
      <dgm:prSet presAssocID="{4193938A-98D6-4F23-B82B-4D9E53B48F42}" presName="sibTrans" presStyleCnt="0"/>
      <dgm:spPr/>
    </dgm:pt>
    <dgm:pt modelId="{2CDA8195-2AE8-433B-9BBD-50D28CA3D3D6}" type="pres">
      <dgm:prSet presAssocID="{6D954130-BBE9-4937-BE48-C31BE59C2038}" presName="compNode" presStyleCnt="0"/>
      <dgm:spPr/>
    </dgm:pt>
    <dgm:pt modelId="{DCD3F4C0-9D08-4FC5-A032-40BCAFFE4E41}" type="pres">
      <dgm:prSet presAssocID="{6D954130-BBE9-4937-BE48-C31BE59C2038}" presName="bgRect" presStyleLbl="bgShp" presStyleIdx="2" presStyleCnt="3"/>
      <dgm:spPr/>
    </dgm:pt>
    <dgm:pt modelId="{27221117-DB15-49A4-BA89-328342818938}" type="pres">
      <dgm:prSet presAssocID="{6D954130-BBE9-4937-BE48-C31BE59C20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E046C066-32FC-4110-BBB3-9FCD84FA7D65}" type="pres">
      <dgm:prSet presAssocID="{6D954130-BBE9-4937-BE48-C31BE59C2038}" presName="spaceRect" presStyleCnt="0"/>
      <dgm:spPr/>
    </dgm:pt>
    <dgm:pt modelId="{584B0CC8-3BAB-4946-855A-296E9CD907C8}" type="pres">
      <dgm:prSet presAssocID="{6D954130-BBE9-4937-BE48-C31BE59C2038}" presName="parTx" presStyleLbl="revTx" presStyleIdx="2" presStyleCnt="3">
        <dgm:presLayoutVars>
          <dgm:chMax val="0"/>
          <dgm:chPref val="0"/>
        </dgm:presLayoutVars>
      </dgm:prSet>
      <dgm:spPr/>
    </dgm:pt>
  </dgm:ptLst>
  <dgm:cxnLst>
    <dgm:cxn modelId="{8D1A3901-DDD8-4E15-80CC-D2A144B5202B}" type="presOf" srcId="{2C78B48C-B30F-4135-81AF-F2B048442D7E}" destId="{C861FA11-E397-4F5D-92AB-69B66B7338F0}" srcOrd="0" destOrd="0" presId="urn:microsoft.com/office/officeart/2018/2/layout/IconVerticalSolidList"/>
    <dgm:cxn modelId="{1CA07646-77E9-4004-B67C-7D80C58E8398}" srcId="{33AD4F86-FFC3-4270-86AB-9F9CA8B10E47}" destId="{FE74DABB-D756-4EA5-A6B9-0087B099FC46}" srcOrd="1" destOrd="0" parTransId="{8F0BB9A4-D77F-444E-BC3F-D54129119064}" sibTransId="{4193938A-98D6-4F23-B82B-4D9E53B48F42}"/>
    <dgm:cxn modelId="{E4FC3983-6541-44C6-9D7E-59C919CFA392}" srcId="{33AD4F86-FFC3-4270-86AB-9F9CA8B10E47}" destId="{2C78B48C-B30F-4135-81AF-F2B048442D7E}" srcOrd="0" destOrd="0" parTransId="{48092840-D25B-4CCD-AE42-EEAD925EB0F1}" sibTransId="{1DDE63A5-4C1B-4504-A775-75EF96359C8E}"/>
    <dgm:cxn modelId="{72ADF8A4-84DE-4F87-A3D4-17662416CA90}" srcId="{33AD4F86-FFC3-4270-86AB-9F9CA8B10E47}" destId="{6D954130-BBE9-4937-BE48-C31BE59C2038}" srcOrd="2" destOrd="0" parTransId="{05CB86BD-8EAB-49A3-9D1D-B36CF4108D59}" sibTransId="{1C24EDC5-F1A6-440C-A674-E6DC6D04B182}"/>
    <dgm:cxn modelId="{6025C5B0-C931-4B71-B039-C286D5C9E983}" type="presOf" srcId="{33AD4F86-FFC3-4270-86AB-9F9CA8B10E47}" destId="{59F73819-D0CD-4DF8-8764-109256C63AC3}" srcOrd="0" destOrd="0" presId="urn:microsoft.com/office/officeart/2018/2/layout/IconVerticalSolidList"/>
    <dgm:cxn modelId="{9AD2C3BB-07C4-4BDB-A6B9-7DC9023D5105}" type="presOf" srcId="{FE74DABB-D756-4EA5-A6B9-0087B099FC46}" destId="{2C5BE57C-E892-4E81-8A84-A5EE26B9A360}" srcOrd="0" destOrd="0" presId="urn:microsoft.com/office/officeart/2018/2/layout/IconVerticalSolidList"/>
    <dgm:cxn modelId="{B18666E4-C6CA-44E7-B04B-CCEBB01819D2}" type="presOf" srcId="{6D954130-BBE9-4937-BE48-C31BE59C2038}" destId="{584B0CC8-3BAB-4946-855A-296E9CD907C8}" srcOrd="0" destOrd="0" presId="urn:microsoft.com/office/officeart/2018/2/layout/IconVerticalSolidList"/>
    <dgm:cxn modelId="{4D501445-2BC1-4A8C-AEB8-75AB5E77C4ED}" type="presParOf" srcId="{59F73819-D0CD-4DF8-8764-109256C63AC3}" destId="{11B50292-FD15-4081-85D2-179E5B80E804}" srcOrd="0" destOrd="0" presId="urn:microsoft.com/office/officeart/2018/2/layout/IconVerticalSolidList"/>
    <dgm:cxn modelId="{430EA9BD-2513-4E4B-8D7C-60B74E864F1D}" type="presParOf" srcId="{11B50292-FD15-4081-85D2-179E5B80E804}" destId="{9ABE4BF6-6CF7-4796-99B3-B5732A550D8A}" srcOrd="0" destOrd="0" presId="urn:microsoft.com/office/officeart/2018/2/layout/IconVerticalSolidList"/>
    <dgm:cxn modelId="{25010F5C-5E74-46FC-9949-95289A34AABD}" type="presParOf" srcId="{11B50292-FD15-4081-85D2-179E5B80E804}" destId="{9D7A591A-7A5A-4927-B88D-48B0EAB977E5}" srcOrd="1" destOrd="0" presId="urn:microsoft.com/office/officeart/2018/2/layout/IconVerticalSolidList"/>
    <dgm:cxn modelId="{9BDC8743-A149-4E99-83DD-275594BD7F87}" type="presParOf" srcId="{11B50292-FD15-4081-85D2-179E5B80E804}" destId="{523ABF88-5087-41F3-B1D2-1A0D82A18F32}" srcOrd="2" destOrd="0" presId="urn:microsoft.com/office/officeart/2018/2/layout/IconVerticalSolidList"/>
    <dgm:cxn modelId="{6C90C829-2CB5-44AC-9916-C51A52750BEA}" type="presParOf" srcId="{11B50292-FD15-4081-85D2-179E5B80E804}" destId="{C861FA11-E397-4F5D-92AB-69B66B7338F0}" srcOrd="3" destOrd="0" presId="urn:microsoft.com/office/officeart/2018/2/layout/IconVerticalSolidList"/>
    <dgm:cxn modelId="{BE75D335-FA57-4E49-9A9B-35E5956F8BC2}" type="presParOf" srcId="{59F73819-D0CD-4DF8-8764-109256C63AC3}" destId="{DA6E670A-95BB-483C-AFD4-CFE044FC3ED0}" srcOrd="1" destOrd="0" presId="urn:microsoft.com/office/officeart/2018/2/layout/IconVerticalSolidList"/>
    <dgm:cxn modelId="{17AB1C67-E6BC-481C-A174-A1FF1D698BA6}" type="presParOf" srcId="{59F73819-D0CD-4DF8-8764-109256C63AC3}" destId="{86C51B3D-EF28-48E6-B0AE-484A3305FE41}" srcOrd="2" destOrd="0" presId="urn:microsoft.com/office/officeart/2018/2/layout/IconVerticalSolidList"/>
    <dgm:cxn modelId="{AF43CA82-58C7-47E9-8E6B-9D173509FFEC}" type="presParOf" srcId="{86C51B3D-EF28-48E6-B0AE-484A3305FE41}" destId="{8B867088-6AE7-4291-ACE3-0B71D0ADE42F}" srcOrd="0" destOrd="0" presId="urn:microsoft.com/office/officeart/2018/2/layout/IconVerticalSolidList"/>
    <dgm:cxn modelId="{64BC3F42-2B66-46D0-8794-32F3847CED42}" type="presParOf" srcId="{86C51B3D-EF28-48E6-B0AE-484A3305FE41}" destId="{00E580FD-AE03-4C98-B923-C7159B1C708B}" srcOrd="1" destOrd="0" presId="urn:microsoft.com/office/officeart/2018/2/layout/IconVerticalSolidList"/>
    <dgm:cxn modelId="{2C60530F-B4B3-43F6-BE5B-B6812A61A50B}" type="presParOf" srcId="{86C51B3D-EF28-48E6-B0AE-484A3305FE41}" destId="{D2EDCDB6-CBDB-48D0-85E1-6D4CCEA22F92}" srcOrd="2" destOrd="0" presId="urn:microsoft.com/office/officeart/2018/2/layout/IconVerticalSolidList"/>
    <dgm:cxn modelId="{B19DEBC6-9BE0-4FE3-AC55-4EF068B40448}" type="presParOf" srcId="{86C51B3D-EF28-48E6-B0AE-484A3305FE41}" destId="{2C5BE57C-E892-4E81-8A84-A5EE26B9A360}" srcOrd="3" destOrd="0" presId="urn:microsoft.com/office/officeart/2018/2/layout/IconVerticalSolidList"/>
    <dgm:cxn modelId="{188CFE35-8142-4A56-8AD1-2342C4B8BB4B}" type="presParOf" srcId="{59F73819-D0CD-4DF8-8764-109256C63AC3}" destId="{1890BAE6-19DA-4DAC-8924-ABD8881956C4}" srcOrd="3" destOrd="0" presId="urn:microsoft.com/office/officeart/2018/2/layout/IconVerticalSolidList"/>
    <dgm:cxn modelId="{3C7ED21E-9ABE-4215-A23F-5C81ED8F5BAE}" type="presParOf" srcId="{59F73819-D0CD-4DF8-8764-109256C63AC3}" destId="{2CDA8195-2AE8-433B-9BBD-50D28CA3D3D6}" srcOrd="4" destOrd="0" presId="urn:microsoft.com/office/officeart/2018/2/layout/IconVerticalSolidList"/>
    <dgm:cxn modelId="{CA7AE4B0-D4DA-4DA7-871C-3D4FB4695CC4}" type="presParOf" srcId="{2CDA8195-2AE8-433B-9BBD-50D28CA3D3D6}" destId="{DCD3F4C0-9D08-4FC5-A032-40BCAFFE4E41}" srcOrd="0" destOrd="0" presId="urn:microsoft.com/office/officeart/2018/2/layout/IconVerticalSolidList"/>
    <dgm:cxn modelId="{C37C278A-2D8E-479E-BB95-8A9E2B20681B}" type="presParOf" srcId="{2CDA8195-2AE8-433B-9BBD-50D28CA3D3D6}" destId="{27221117-DB15-49A4-BA89-328342818938}" srcOrd="1" destOrd="0" presId="urn:microsoft.com/office/officeart/2018/2/layout/IconVerticalSolidList"/>
    <dgm:cxn modelId="{BDBD8508-6AD1-459D-9933-FBA367B26EEC}" type="presParOf" srcId="{2CDA8195-2AE8-433B-9BBD-50D28CA3D3D6}" destId="{E046C066-32FC-4110-BBB3-9FCD84FA7D65}" srcOrd="2" destOrd="0" presId="urn:microsoft.com/office/officeart/2018/2/layout/IconVerticalSolidList"/>
    <dgm:cxn modelId="{66F6A1FA-A526-4C26-BE3E-3194900FD4B3}" type="presParOf" srcId="{2CDA8195-2AE8-433B-9BBD-50D28CA3D3D6}" destId="{584B0CC8-3BAB-4946-855A-296E9CD907C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127ED-0883-4558-AD26-7A37AA145C8C}">
      <dsp:nvSpPr>
        <dsp:cNvPr id="0" name=""/>
        <dsp:cNvSpPr/>
      </dsp:nvSpPr>
      <dsp:spPr>
        <a:xfrm>
          <a:off x="0" y="3"/>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5DD6E0-136C-4ECF-8E81-66F638F4168F}">
      <dsp:nvSpPr>
        <dsp:cNvPr id="0" name=""/>
        <dsp:cNvSpPr/>
      </dsp:nvSpPr>
      <dsp:spPr>
        <a:xfrm>
          <a:off x="222194" y="168717"/>
          <a:ext cx="403990" cy="403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CF3605B-7E7E-4D73-9962-FAF941FCD31E}">
      <dsp:nvSpPr>
        <dsp:cNvPr id="0" name=""/>
        <dsp:cNvSpPr/>
      </dsp:nvSpPr>
      <dsp:spPr>
        <a:xfrm>
          <a:off x="848380" y="3448"/>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100000"/>
            </a:lnSpc>
            <a:spcBef>
              <a:spcPct val="0"/>
            </a:spcBef>
            <a:spcAft>
              <a:spcPct val="35000"/>
            </a:spcAft>
            <a:buNone/>
          </a:pPr>
          <a:r>
            <a:rPr lang="pt-PT" sz="1900" kern="1200" dirty="0" err="1"/>
            <a:t>Introduction</a:t>
          </a:r>
          <a:r>
            <a:rPr lang="pt-PT" sz="1900" kern="1200" dirty="0"/>
            <a:t> </a:t>
          </a:r>
          <a:endParaRPr lang="en-US" sz="1900" kern="1200" dirty="0"/>
        </a:p>
      </dsp:txBody>
      <dsp:txXfrm>
        <a:off x="848380" y="3448"/>
        <a:ext cx="4036822" cy="734528"/>
      </dsp:txXfrm>
    </dsp:sp>
    <dsp:sp modelId="{124312A6-C9B5-4323-9DC8-DF2B543B29D5}">
      <dsp:nvSpPr>
        <dsp:cNvPr id="0" name=""/>
        <dsp:cNvSpPr/>
      </dsp:nvSpPr>
      <dsp:spPr>
        <a:xfrm>
          <a:off x="0" y="921609"/>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082A119-C64C-4D1B-A525-A92B80026CED}">
      <dsp:nvSpPr>
        <dsp:cNvPr id="0" name=""/>
        <dsp:cNvSpPr/>
      </dsp:nvSpPr>
      <dsp:spPr>
        <a:xfrm>
          <a:off x="222194" y="1086878"/>
          <a:ext cx="403990" cy="403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9348D64-A0C1-4FF1-8EDE-09FC5AAC7520}">
      <dsp:nvSpPr>
        <dsp:cNvPr id="0" name=""/>
        <dsp:cNvSpPr/>
      </dsp:nvSpPr>
      <dsp:spPr>
        <a:xfrm>
          <a:off x="848380" y="921609"/>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100000"/>
            </a:lnSpc>
            <a:spcBef>
              <a:spcPct val="0"/>
            </a:spcBef>
            <a:spcAft>
              <a:spcPct val="35000"/>
            </a:spcAft>
            <a:buNone/>
          </a:pPr>
          <a:r>
            <a:rPr lang="pt-PT" sz="1900" kern="1200" dirty="0" err="1"/>
            <a:t>Our</a:t>
          </a:r>
          <a:r>
            <a:rPr lang="pt-PT" sz="1900" kern="1200" dirty="0"/>
            <a:t> </a:t>
          </a:r>
          <a:r>
            <a:rPr lang="pt-PT" sz="1900" kern="1200" dirty="0" err="1"/>
            <a:t>Approach</a:t>
          </a:r>
          <a:endParaRPr lang="en-US" sz="1900" kern="1200" dirty="0"/>
        </a:p>
      </dsp:txBody>
      <dsp:txXfrm>
        <a:off x="848380" y="921609"/>
        <a:ext cx="4036822" cy="734528"/>
      </dsp:txXfrm>
    </dsp:sp>
    <dsp:sp modelId="{2F100614-A6D2-444B-9FCE-410CB249B5BA}">
      <dsp:nvSpPr>
        <dsp:cNvPr id="0" name=""/>
        <dsp:cNvSpPr/>
      </dsp:nvSpPr>
      <dsp:spPr>
        <a:xfrm>
          <a:off x="0" y="1839770"/>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78924B3-44F2-4910-88C7-3184C0A1011A}">
      <dsp:nvSpPr>
        <dsp:cNvPr id="0" name=""/>
        <dsp:cNvSpPr/>
      </dsp:nvSpPr>
      <dsp:spPr>
        <a:xfrm>
          <a:off x="222194" y="2005039"/>
          <a:ext cx="403990" cy="403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1B8983B-A6AA-44D3-B125-230FB73AC87F}">
      <dsp:nvSpPr>
        <dsp:cNvPr id="0" name=""/>
        <dsp:cNvSpPr/>
      </dsp:nvSpPr>
      <dsp:spPr>
        <a:xfrm>
          <a:off x="848380" y="1839770"/>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100000"/>
            </a:lnSpc>
            <a:spcBef>
              <a:spcPct val="0"/>
            </a:spcBef>
            <a:spcAft>
              <a:spcPct val="35000"/>
            </a:spcAft>
            <a:buNone/>
          </a:pPr>
          <a:r>
            <a:rPr lang="pt-PT" sz="1900" kern="1200" dirty="0"/>
            <a:t>Case </a:t>
          </a:r>
          <a:r>
            <a:rPr lang="pt-PT" sz="1900" kern="1200" dirty="0" err="1"/>
            <a:t>Study</a:t>
          </a:r>
          <a:endParaRPr lang="en-US" sz="1900" kern="1200" dirty="0"/>
        </a:p>
      </dsp:txBody>
      <dsp:txXfrm>
        <a:off x="848380" y="1839770"/>
        <a:ext cx="4036822" cy="734528"/>
      </dsp:txXfrm>
    </dsp:sp>
    <dsp:sp modelId="{B223C9BA-BE22-4909-B359-D45EF3012F16}">
      <dsp:nvSpPr>
        <dsp:cNvPr id="0" name=""/>
        <dsp:cNvSpPr/>
      </dsp:nvSpPr>
      <dsp:spPr>
        <a:xfrm>
          <a:off x="0" y="275793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CFD1B7A-6264-497D-9299-1219F2BB5EB3}">
      <dsp:nvSpPr>
        <dsp:cNvPr id="0" name=""/>
        <dsp:cNvSpPr/>
      </dsp:nvSpPr>
      <dsp:spPr>
        <a:xfrm>
          <a:off x="222194" y="2923199"/>
          <a:ext cx="403990" cy="403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1A31427-4A8E-42E1-AB7D-3015B1153720}">
      <dsp:nvSpPr>
        <dsp:cNvPr id="0" name=""/>
        <dsp:cNvSpPr/>
      </dsp:nvSpPr>
      <dsp:spPr>
        <a:xfrm>
          <a:off x="848380" y="275793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100000"/>
            </a:lnSpc>
            <a:spcBef>
              <a:spcPct val="0"/>
            </a:spcBef>
            <a:spcAft>
              <a:spcPct val="35000"/>
            </a:spcAft>
            <a:buNone/>
          </a:pPr>
          <a:r>
            <a:rPr lang="pt-PT" sz="1900" kern="1200" dirty="0" err="1"/>
            <a:t>Conclusion</a:t>
          </a:r>
          <a:endParaRPr lang="en-US" sz="1900" kern="1200" dirty="0"/>
        </a:p>
      </dsp:txBody>
      <dsp:txXfrm>
        <a:off x="848380" y="2757931"/>
        <a:ext cx="4036822" cy="734528"/>
      </dsp:txXfrm>
    </dsp:sp>
    <dsp:sp modelId="{B88222A4-03FE-4EBC-8788-66C370454FA5}">
      <dsp:nvSpPr>
        <dsp:cNvPr id="0" name=""/>
        <dsp:cNvSpPr/>
      </dsp:nvSpPr>
      <dsp:spPr>
        <a:xfrm>
          <a:off x="0" y="3676091"/>
          <a:ext cx="4885203" cy="734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F4F2C68-50FC-4E4A-B04E-443CF0553D41}">
      <dsp:nvSpPr>
        <dsp:cNvPr id="0" name=""/>
        <dsp:cNvSpPr/>
      </dsp:nvSpPr>
      <dsp:spPr>
        <a:xfrm>
          <a:off x="222194" y="3841360"/>
          <a:ext cx="403990" cy="403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ABBFC95-C2C1-43C6-98EC-F24C2896DD3F}">
      <dsp:nvSpPr>
        <dsp:cNvPr id="0" name=""/>
        <dsp:cNvSpPr/>
      </dsp:nvSpPr>
      <dsp:spPr>
        <a:xfrm>
          <a:off x="848380" y="3676091"/>
          <a:ext cx="4036822" cy="734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738" tIns="77738" rIns="77738" bIns="77738" numCol="1" spcCol="1270" anchor="ctr" anchorCtr="0">
          <a:noAutofit/>
        </a:bodyPr>
        <a:lstStyle/>
        <a:p>
          <a:pPr marL="0" lvl="0" indent="0" algn="l" defTabSz="844550">
            <a:lnSpc>
              <a:spcPct val="100000"/>
            </a:lnSpc>
            <a:spcBef>
              <a:spcPct val="0"/>
            </a:spcBef>
            <a:spcAft>
              <a:spcPct val="35000"/>
            </a:spcAft>
            <a:buNone/>
          </a:pPr>
          <a:r>
            <a:rPr lang="pt-PT" sz="1900" kern="1200" dirty="0"/>
            <a:t>Future </a:t>
          </a:r>
          <a:r>
            <a:rPr lang="pt-PT" sz="1900" kern="1200" dirty="0" err="1"/>
            <a:t>work</a:t>
          </a:r>
          <a:endParaRPr lang="en-US" sz="1900" kern="1200" dirty="0"/>
        </a:p>
      </dsp:txBody>
      <dsp:txXfrm>
        <a:off x="848380" y="3676091"/>
        <a:ext cx="4036822" cy="7345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23C1D4-7147-4004-9686-452732F33490}">
      <dsp:nvSpPr>
        <dsp:cNvPr id="0" name=""/>
        <dsp:cNvSpPr/>
      </dsp:nvSpPr>
      <dsp:spPr>
        <a:xfrm>
          <a:off x="0" y="538"/>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135719-50D3-4C07-B082-5AA49CB64613}">
      <dsp:nvSpPr>
        <dsp:cNvPr id="0" name=""/>
        <dsp:cNvSpPr/>
      </dsp:nvSpPr>
      <dsp:spPr>
        <a:xfrm>
          <a:off x="381408" y="284231"/>
          <a:ext cx="693470" cy="693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9FBD7C-B048-4B16-AAC7-427965F4A015}">
      <dsp:nvSpPr>
        <dsp:cNvPr id="0" name=""/>
        <dsp:cNvSpPr/>
      </dsp:nvSpPr>
      <dsp:spPr>
        <a:xfrm>
          <a:off x="1456287" y="538"/>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622300">
            <a:lnSpc>
              <a:spcPct val="100000"/>
            </a:lnSpc>
            <a:spcBef>
              <a:spcPct val="0"/>
            </a:spcBef>
            <a:spcAft>
              <a:spcPct val="35000"/>
            </a:spcAft>
            <a:buNone/>
          </a:pPr>
          <a:r>
            <a:rPr lang="pt-PT" sz="1400" kern="1200"/>
            <a:t>The purpose of this </a:t>
          </a:r>
          <a:r>
            <a:rPr lang="pt-PT" sz="1400" b="1" kern="1200"/>
            <a:t>work</a:t>
          </a:r>
          <a:r>
            <a:rPr lang="pt-PT" sz="1400" kern="1200"/>
            <a:t> is to develop a system capable of taking the best action possible based on its environment. </a:t>
          </a:r>
          <a:endParaRPr lang="en-US" sz="1400" kern="1200"/>
        </a:p>
      </dsp:txBody>
      <dsp:txXfrm>
        <a:off x="1456287" y="538"/>
        <a:ext cx="3428915" cy="1260854"/>
      </dsp:txXfrm>
    </dsp:sp>
    <dsp:sp modelId="{F47936EE-08D0-48C4-9CD3-833BDD1DA199}">
      <dsp:nvSpPr>
        <dsp:cNvPr id="0" name=""/>
        <dsp:cNvSpPr/>
      </dsp:nvSpPr>
      <dsp:spPr>
        <a:xfrm>
          <a:off x="0" y="1576607"/>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D137C-CCF4-4ED4-8DD1-1810A34FC7F0}">
      <dsp:nvSpPr>
        <dsp:cNvPr id="0" name=""/>
        <dsp:cNvSpPr/>
      </dsp:nvSpPr>
      <dsp:spPr>
        <a:xfrm>
          <a:off x="381408" y="1860299"/>
          <a:ext cx="693470" cy="693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17AAD6-9FAD-478F-B2B3-7C5D78A91155}">
      <dsp:nvSpPr>
        <dsp:cNvPr id="0" name=""/>
        <dsp:cNvSpPr/>
      </dsp:nvSpPr>
      <dsp:spPr>
        <a:xfrm>
          <a:off x="1456287" y="1576607"/>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622300">
            <a:lnSpc>
              <a:spcPct val="100000"/>
            </a:lnSpc>
            <a:spcBef>
              <a:spcPct val="0"/>
            </a:spcBef>
            <a:spcAft>
              <a:spcPct val="35000"/>
            </a:spcAft>
            <a:buNone/>
          </a:pPr>
          <a:r>
            <a:rPr lang="pt-PT" sz="1400" kern="1200" dirty="0" err="1"/>
            <a:t>There</a:t>
          </a:r>
          <a:r>
            <a:rPr lang="pt-PT" sz="1400" kern="1200" dirty="0"/>
            <a:t> are some </a:t>
          </a:r>
          <a:r>
            <a:rPr lang="pt-PT" sz="1400" b="1" kern="1200" dirty="0"/>
            <a:t>impasses</a:t>
          </a:r>
          <a:r>
            <a:rPr lang="pt-PT" sz="1400" kern="1200" dirty="0"/>
            <a:t> </a:t>
          </a:r>
          <a:r>
            <a:rPr lang="pt-PT" sz="1400" kern="1200" dirty="0" err="1"/>
            <a:t>regarding</a:t>
          </a:r>
          <a:r>
            <a:rPr lang="pt-PT" sz="1400" kern="1200" dirty="0"/>
            <a:t> </a:t>
          </a:r>
          <a:r>
            <a:rPr lang="pt-PT" sz="1400" kern="1200" dirty="0" err="1"/>
            <a:t>the</a:t>
          </a:r>
          <a:r>
            <a:rPr lang="pt-PT" sz="1400" kern="1200" dirty="0"/>
            <a:t> social embrace </a:t>
          </a:r>
          <a:r>
            <a:rPr lang="pt-PT" sz="1400" kern="1200" dirty="0" err="1"/>
            <a:t>of</a:t>
          </a:r>
          <a:r>
            <a:rPr lang="pt-PT" sz="1400" kern="1200" dirty="0"/>
            <a:t> </a:t>
          </a:r>
          <a:r>
            <a:rPr lang="pt-PT" sz="1400" kern="1200" dirty="0" err="1"/>
            <a:t>this</a:t>
          </a:r>
          <a:r>
            <a:rPr lang="pt-PT" sz="1400" kern="1200" dirty="0"/>
            <a:t> </a:t>
          </a:r>
          <a:r>
            <a:rPr lang="pt-PT" sz="1400" kern="1200" dirty="0" err="1"/>
            <a:t>technology</a:t>
          </a:r>
          <a:r>
            <a:rPr lang="pt-PT" sz="1400" kern="1200" dirty="0"/>
            <a:t>, </a:t>
          </a:r>
          <a:r>
            <a:rPr lang="pt-PT" sz="1400" kern="1200" dirty="0" err="1"/>
            <a:t>being</a:t>
          </a:r>
          <a:r>
            <a:rPr lang="pt-PT" sz="1400" kern="1200" dirty="0"/>
            <a:t> </a:t>
          </a:r>
          <a:r>
            <a:rPr lang="pt-PT" sz="1400" b="1" kern="1200" dirty="0" err="1"/>
            <a:t>loss</a:t>
          </a:r>
          <a:r>
            <a:rPr lang="pt-PT" sz="1400" b="1" kern="1200" dirty="0"/>
            <a:t> </a:t>
          </a:r>
          <a:r>
            <a:rPr lang="pt-PT" sz="1400" b="1" kern="1200" dirty="0" err="1"/>
            <a:t>of</a:t>
          </a:r>
          <a:r>
            <a:rPr lang="pt-PT" sz="1400" b="1" kern="1200" dirty="0"/>
            <a:t> </a:t>
          </a:r>
          <a:r>
            <a:rPr lang="pt-PT" sz="1400" b="1" kern="1200" dirty="0" err="1"/>
            <a:t>control</a:t>
          </a:r>
          <a:r>
            <a:rPr lang="pt-PT" sz="1400" b="1" kern="1200" dirty="0"/>
            <a:t> </a:t>
          </a:r>
          <a:r>
            <a:rPr lang="pt-PT" sz="1400" b="1" kern="1200" dirty="0" err="1"/>
            <a:t>and</a:t>
          </a:r>
          <a:r>
            <a:rPr lang="pt-PT" sz="1400" b="1" kern="1200" dirty="0"/>
            <a:t> </a:t>
          </a:r>
          <a:r>
            <a:rPr lang="pt-PT" sz="1400" b="1" kern="1200" dirty="0" err="1"/>
            <a:t>apathy</a:t>
          </a:r>
          <a:r>
            <a:rPr lang="pt-PT" sz="1400" kern="1200" dirty="0"/>
            <a:t> </a:t>
          </a:r>
          <a:r>
            <a:rPr lang="pt-PT" sz="1400" kern="1200" dirty="0" err="1"/>
            <a:t>one</a:t>
          </a:r>
          <a:r>
            <a:rPr lang="pt-PT" sz="1400" kern="1200" dirty="0"/>
            <a:t> </a:t>
          </a:r>
          <a:r>
            <a:rPr lang="pt-PT" sz="1400" kern="1200" dirty="0" err="1"/>
            <a:t>of</a:t>
          </a:r>
          <a:r>
            <a:rPr lang="pt-PT" sz="1400" kern="1200" dirty="0"/>
            <a:t> </a:t>
          </a:r>
          <a:r>
            <a:rPr lang="pt-PT" sz="1400" kern="1200" dirty="0" err="1"/>
            <a:t>the</a:t>
          </a:r>
          <a:r>
            <a:rPr lang="pt-PT" sz="1400" kern="1200" dirty="0"/>
            <a:t> </a:t>
          </a:r>
          <a:r>
            <a:rPr lang="pt-PT" sz="1400" kern="1200" dirty="0" err="1"/>
            <a:t>main</a:t>
          </a:r>
          <a:r>
            <a:rPr lang="pt-PT" sz="1400" kern="1200" dirty="0"/>
            <a:t> </a:t>
          </a:r>
          <a:r>
            <a:rPr lang="pt-PT" sz="1400" kern="1200" dirty="0" err="1"/>
            <a:t>concerns</a:t>
          </a:r>
          <a:r>
            <a:rPr lang="pt-PT" sz="1400" kern="1200" dirty="0"/>
            <a:t>. </a:t>
          </a:r>
          <a:r>
            <a:rPr lang="pt-PT" sz="1400" i="1" kern="1200" dirty="0"/>
            <a:t>Balta-</a:t>
          </a:r>
          <a:r>
            <a:rPr lang="pt-PT" sz="1400" i="1" kern="1200" dirty="0" err="1"/>
            <a:t>Ozkan</a:t>
          </a:r>
          <a:r>
            <a:rPr lang="pt-PT" sz="1400" i="1" kern="1200" dirty="0"/>
            <a:t> </a:t>
          </a:r>
          <a:r>
            <a:rPr lang="pt-PT" sz="1400" i="1" kern="1200" dirty="0" err="1"/>
            <a:t>et</a:t>
          </a:r>
          <a:r>
            <a:rPr lang="pt-PT" sz="1400" i="1" kern="1200" dirty="0"/>
            <a:t> al. (2013)</a:t>
          </a:r>
          <a:endParaRPr lang="en-US" sz="1400" i="1" kern="1200" dirty="0"/>
        </a:p>
      </dsp:txBody>
      <dsp:txXfrm>
        <a:off x="1456287" y="1576607"/>
        <a:ext cx="3428915" cy="1260854"/>
      </dsp:txXfrm>
    </dsp:sp>
    <dsp:sp modelId="{594B93D8-1AD0-4CB0-ADA6-EFEC9B6B9990}">
      <dsp:nvSpPr>
        <dsp:cNvPr id="0" name=""/>
        <dsp:cNvSpPr/>
      </dsp:nvSpPr>
      <dsp:spPr>
        <a:xfrm>
          <a:off x="0" y="3152675"/>
          <a:ext cx="4885203" cy="12608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575512-9DD2-4C26-A091-FFF092CFFF97}">
      <dsp:nvSpPr>
        <dsp:cNvPr id="0" name=""/>
        <dsp:cNvSpPr/>
      </dsp:nvSpPr>
      <dsp:spPr>
        <a:xfrm>
          <a:off x="381408" y="3436367"/>
          <a:ext cx="693470" cy="693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218E4D-897D-4CE8-82C6-5719C611B29F}">
      <dsp:nvSpPr>
        <dsp:cNvPr id="0" name=""/>
        <dsp:cNvSpPr/>
      </dsp:nvSpPr>
      <dsp:spPr>
        <a:xfrm>
          <a:off x="1456287" y="3152675"/>
          <a:ext cx="3428915" cy="1260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440" tIns="133440" rIns="133440" bIns="133440" numCol="1" spcCol="1270" anchor="ctr" anchorCtr="0">
          <a:noAutofit/>
        </a:bodyPr>
        <a:lstStyle/>
        <a:p>
          <a:pPr marL="0" lvl="0" indent="0" algn="l" defTabSz="622300">
            <a:lnSpc>
              <a:spcPct val="100000"/>
            </a:lnSpc>
            <a:spcBef>
              <a:spcPct val="0"/>
            </a:spcBef>
            <a:spcAft>
              <a:spcPct val="35000"/>
            </a:spcAft>
            <a:buNone/>
          </a:pPr>
          <a:r>
            <a:rPr lang="pt-PT" sz="1400" b="1" kern="1200"/>
            <a:t>Non intrusive system to the user</a:t>
          </a:r>
          <a:r>
            <a:rPr lang="pt-PT" sz="1400" kern="1200"/>
            <a:t>. User must be able to control the data collected and used. </a:t>
          </a:r>
          <a:endParaRPr lang="en-US" sz="1400" kern="1200"/>
        </a:p>
      </dsp:txBody>
      <dsp:txXfrm>
        <a:off x="1456287" y="3152675"/>
        <a:ext cx="3428915" cy="12608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E4BF6-6CF7-4796-99B3-B5732A550D8A}">
      <dsp:nvSpPr>
        <dsp:cNvPr id="0" name=""/>
        <dsp:cNvSpPr/>
      </dsp:nvSpPr>
      <dsp:spPr>
        <a:xfrm>
          <a:off x="0" y="398"/>
          <a:ext cx="7886700" cy="9322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D7A591A-7A5A-4927-B88D-48B0EAB977E5}">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861FA11-E397-4F5D-92AB-69B66B7338F0}">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666750">
            <a:lnSpc>
              <a:spcPct val="90000"/>
            </a:lnSpc>
            <a:spcBef>
              <a:spcPct val="0"/>
            </a:spcBef>
            <a:spcAft>
              <a:spcPct val="35000"/>
            </a:spcAft>
            <a:buNone/>
          </a:pPr>
          <a:r>
            <a:rPr lang="pt-PT" sz="1500" kern="1200"/>
            <a:t>Existing projects towards Smart Homes use mostly a pattern mining technique to determine what can be the next action. (Supervised Learning, not focused in user feedback)</a:t>
          </a:r>
          <a:endParaRPr lang="en-US" sz="1500" kern="1200"/>
        </a:p>
      </dsp:txBody>
      <dsp:txXfrm>
        <a:off x="1076693" y="398"/>
        <a:ext cx="6810006" cy="932202"/>
      </dsp:txXfrm>
    </dsp:sp>
    <dsp:sp modelId="{8B867088-6AE7-4291-ACE3-0B71D0ADE42F}">
      <dsp:nvSpPr>
        <dsp:cNvPr id="0" name=""/>
        <dsp:cNvSpPr/>
      </dsp:nvSpPr>
      <dsp:spPr>
        <a:xfrm>
          <a:off x="0" y="1165650"/>
          <a:ext cx="7886700" cy="9322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E580FD-AE03-4C98-B923-C7159B1C708B}">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2C5BE57C-E892-4E81-8A84-A5EE26B9A360}">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666750">
            <a:lnSpc>
              <a:spcPct val="90000"/>
            </a:lnSpc>
            <a:spcBef>
              <a:spcPct val="0"/>
            </a:spcBef>
            <a:spcAft>
              <a:spcPct val="35000"/>
            </a:spcAft>
            <a:buNone/>
          </a:pPr>
          <a:r>
            <a:rPr lang="pt-PT" sz="1500" kern="1200" dirty="0"/>
            <a:t>More </a:t>
          </a:r>
          <a:r>
            <a:rPr lang="pt-PT" sz="1500" kern="1200" dirty="0" err="1"/>
            <a:t>recently</a:t>
          </a:r>
          <a:r>
            <a:rPr lang="pt-PT" sz="1500" kern="1200" dirty="0"/>
            <a:t>, </a:t>
          </a:r>
          <a:r>
            <a:rPr lang="pt-PT" sz="1500" kern="1200" dirty="0" err="1"/>
            <a:t>Gokul</a:t>
          </a:r>
          <a:r>
            <a:rPr lang="pt-PT" sz="1500" kern="1200" dirty="0"/>
            <a:t> </a:t>
          </a:r>
          <a:r>
            <a:rPr lang="pt-PT" sz="1500" kern="1200" dirty="0" err="1"/>
            <a:t>et</a:t>
          </a:r>
          <a:r>
            <a:rPr lang="pt-PT" sz="1500" kern="1200" dirty="0"/>
            <a:t> al. (2016) </a:t>
          </a:r>
          <a:r>
            <a:rPr lang="pt-PT" sz="1500" kern="1200" dirty="0" err="1"/>
            <a:t>present</a:t>
          </a:r>
          <a:r>
            <a:rPr lang="pt-PT" sz="1500" kern="1200" dirty="0"/>
            <a:t> </a:t>
          </a:r>
          <a:r>
            <a:rPr lang="pt-PT" sz="1500" kern="1200" dirty="0" err="1"/>
            <a:t>the</a:t>
          </a:r>
          <a:r>
            <a:rPr lang="pt-PT" sz="1500" kern="1200" dirty="0"/>
            <a:t> </a:t>
          </a:r>
          <a:r>
            <a:rPr lang="pt-PT" sz="1500" kern="1200" dirty="0" err="1"/>
            <a:t>ﬁrst</a:t>
          </a:r>
          <a:r>
            <a:rPr lang="pt-PT" sz="1500" kern="1200" dirty="0"/>
            <a:t> </a:t>
          </a:r>
          <a:r>
            <a:rPr lang="pt-PT" sz="1500" kern="1200" dirty="0" err="1"/>
            <a:t>deep</a:t>
          </a:r>
          <a:r>
            <a:rPr lang="pt-PT" sz="1500" kern="1200" dirty="0"/>
            <a:t> </a:t>
          </a:r>
          <a:r>
            <a:rPr lang="pt-PT" sz="1500" kern="1200" dirty="0" err="1"/>
            <a:t>reinforcement</a:t>
          </a:r>
          <a:r>
            <a:rPr lang="pt-PT" sz="1500" kern="1200" dirty="0"/>
            <a:t> </a:t>
          </a:r>
          <a:r>
            <a:rPr lang="pt-PT" sz="1500" kern="1200" dirty="0" err="1"/>
            <a:t>learning</a:t>
          </a:r>
          <a:r>
            <a:rPr lang="pt-PT" sz="1500" kern="1200" dirty="0"/>
            <a:t> </a:t>
          </a:r>
          <a:r>
            <a:rPr lang="pt-PT" sz="1500" kern="1200" dirty="0" err="1"/>
            <a:t>model</a:t>
          </a:r>
          <a:r>
            <a:rPr lang="pt-PT" sz="1500" kern="1200" dirty="0"/>
            <a:t> for </a:t>
          </a:r>
          <a:r>
            <a:rPr lang="pt-PT" sz="1500" kern="1200" dirty="0" err="1"/>
            <a:t>home</a:t>
          </a:r>
          <a:r>
            <a:rPr lang="pt-PT" sz="1500" kern="1200" dirty="0"/>
            <a:t> </a:t>
          </a:r>
          <a:r>
            <a:rPr lang="pt-PT" sz="1500" kern="1200" dirty="0" err="1"/>
            <a:t>automation</a:t>
          </a:r>
          <a:r>
            <a:rPr lang="pt-PT" sz="1500" kern="1200" dirty="0"/>
            <a:t> </a:t>
          </a:r>
          <a:r>
            <a:rPr lang="pt-PT" sz="1500" kern="1200" dirty="0" err="1"/>
            <a:t>system</a:t>
          </a:r>
          <a:r>
            <a:rPr lang="pt-PT" sz="1500" kern="1200" dirty="0"/>
            <a:t>.  </a:t>
          </a:r>
          <a:r>
            <a:rPr lang="pt-PT" sz="1500" kern="1200" dirty="0" err="1"/>
            <a:t>However</a:t>
          </a:r>
          <a:r>
            <a:rPr lang="pt-PT" sz="1500" kern="1200" dirty="0"/>
            <a:t>,</a:t>
          </a:r>
          <a:r>
            <a:rPr lang="pt-PT" sz="1500" b="1" kern="1200" dirty="0"/>
            <a:t> </a:t>
          </a:r>
          <a:r>
            <a:rPr lang="pt-PT" sz="1500" b="1" kern="1200" dirty="0" err="1"/>
            <a:t>the</a:t>
          </a:r>
          <a:r>
            <a:rPr lang="pt-PT" sz="1500" b="1" kern="1200" dirty="0"/>
            <a:t> </a:t>
          </a:r>
          <a:r>
            <a:rPr lang="pt-PT" sz="1500" b="1" kern="1200" dirty="0" err="1"/>
            <a:t>lack</a:t>
          </a:r>
          <a:r>
            <a:rPr lang="pt-PT" sz="1500" b="1" kern="1200" dirty="0"/>
            <a:t> </a:t>
          </a:r>
          <a:r>
            <a:rPr lang="pt-PT" sz="1500" b="1" kern="1200" dirty="0" err="1"/>
            <a:t>of</a:t>
          </a:r>
          <a:r>
            <a:rPr lang="pt-PT" sz="1500" b="1" kern="1200" dirty="0"/>
            <a:t> </a:t>
          </a:r>
          <a:r>
            <a:rPr lang="pt-PT" sz="1500" b="1" kern="1200" dirty="0" err="1"/>
            <a:t>user</a:t>
          </a:r>
          <a:r>
            <a:rPr lang="pt-PT" sz="1500" b="1" kern="1200" dirty="0"/>
            <a:t> </a:t>
          </a:r>
          <a:r>
            <a:rPr lang="pt-PT" sz="1500" b="1" kern="1200" dirty="0" err="1"/>
            <a:t>intervention</a:t>
          </a:r>
          <a:r>
            <a:rPr lang="pt-PT" sz="1500" b="1" kern="1200" dirty="0"/>
            <a:t> leads to </a:t>
          </a:r>
          <a:r>
            <a:rPr lang="pt-PT" sz="1500" b="1" kern="1200" dirty="0" err="1"/>
            <a:t>system</a:t>
          </a:r>
          <a:r>
            <a:rPr lang="pt-PT" sz="1500" b="1" kern="1200" dirty="0"/>
            <a:t> </a:t>
          </a:r>
          <a:r>
            <a:rPr lang="pt-PT" sz="1500" b="1" kern="1200" dirty="0" err="1"/>
            <a:t>without</a:t>
          </a:r>
          <a:r>
            <a:rPr lang="pt-PT" sz="1500" b="1" kern="1200" dirty="0"/>
            <a:t> </a:t>
          </a:r>
          <a:r>
            <a:rPr lang="pt-PT" sz="1500" b="1" kern="1200" dirty="0" err="1"/>
            <a:t>user</a:t>
          </a:r>
          <a:r>
            <a:rPr lang="pt-PT" sz="1500" b="1" kern="1200" dirty="0"/>
            <a:t> feedback</a:t>
          </a:r>
          <a:r>
            <a:rPr lang="pt-PT" sz="1500" kern="1200" dirty="0"/>
            <a:t>, in </a:t>
          </a:r>
          <a:r>
            <a:rPr lang="pt-PT" sz="1500" kern="1200" dirty="0" err="1"/>
            <a:t>this</a:t>
          </a:r>
          <a:r>
            <a:rPr lang="pt-PT" sz="1500" kern="1200" dirty="0"/>
            <a:t> </a:t>
          </a:r>
          <a:r>
            <a:rPr lang="pt-PT" sz="1500" kern="1200" dirty="0" err="1"/>
            <a:t>way</a:t>
          </a:r>
          <a:r>
            <a:rPr lang="pt-PT" sz="1500" kern="1200" dirty="0"/>
            <a:t>, </a:t>
          </a:r>
          <a:r>
            <a:rPr lang="pt-PT" sz="1500" kern="1200" dirty="0" err="1"/>
            <a:t>the</a:t>
          </a:r>
          <a:r>
            <a:rPr lang="pt-PT" sz="1500" kern="1200" dirty="0"/>
            <a:t> feeling </a:t>
          </a:r>
          <a:r>
            <a:rPr lang="pt-PT" sz="1500" kern="1200" dirty="0" err="1"/>
            <a:t>of</a:t>
          </a:r>
          <a:r>
            <a:rPr lang="pt-PT" sz="1500" kern="1200" dirty="0"/>
            <a:t> </a:t>
          </a:r>
          <a:r>
            <a:rPr lang="pt-PT" sz="1500" kern="1200" dirty="0" err="1"/>
            <a:t>control</a:t>
          </a:r>
          <a:r>
            <a:rPr lang="pt-PT" sz="1500" kern="1200" dirty="0"/>
            <a:t> </a:t>
          </a:r>
          <a:r>
            <a:rPr lang="pt-PT" sz="1500" kern="1200" dirty="0" err="1"/>
            <a:t>is</a:t>
          </a:r>
          <a:r>
            <a:rPr lang="pt-PT" sz="1500" kern="1200" dirty="0"/>
            <a:t> </a:t>
          </a:r>
          <a:r>
            <a:rPr lang="pt-PT" sz="1500" kern="1200" dirty="0" err="1"/>
            <a:t>not</a:t>
          </a:r>
          <a:r>
            <a:rPr lang="pt-PT" sz="1500" kern="1200" dirty="0"/>
            <a:t> </a:t>
          </a:r>
          <a:r>
            <a:rPr lang="pt-PT" sz="1500" kern="1200" dirty="0" err="1"/>
            <a:t>maintain</a:t>
          </a:r>
          <a:r>
            <a:rPr lang="pt-PT" sz="1500" kern="1200" dirty="0"/>
            <a:t>.</a:t>
          </a:r>
          <a:endParaRPr lang="en-US" sz="1500" kern="1200" dirty="0"/>
        </a:p>
      </dsp:txBody>
      <dsp:txXfrm>
        <a:off x="1076693" y="1165650"/>
        <a:ext cx="6810006" cy="932202"/>
      </dsp:txXfrm>
    </dsp:sp>
    <dsp:sp modelId="{DCD3F4C0-9D08-4FC5-A032-40BCAFFE4E41}">
      <dsp:nvSpPr>
        <dsp:cNvPr id="0" name=""/>
        <dsp:cNvSpPr/>
      </dsp:nvSpPr>
      <dsp:spPr>
        <a:xfrm>
          <a:off x="0" y="2330903"/>
          <a:ext cx="7886700" cy="9322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7221117-DB15-49A4-BA89-328342818938}">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84B0CC8-3BAB-4946-855A-296E9CD907C8}">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666750">
            <a:lnSpc>
              <a:spcPct val="90000"/>
            </a:lnSpc>
            <a:spcBef>
              <a:spcPct val="0"/>
            </a:spcBef>
            <a:spcAft>
              <a:spcPct val="35000"/>
            </a:spcAft>
            <a:buNone/>
          </a:pPr>
          <a:r>
            <a:rPr lang="pt-PT" sz="1500" kern="1200"/>
            <a:t>Our approach aims to avoid these social barriers.</a:t>
          </a:r>
          <a:endParaRPr lang="en-US" sz="1500" kern="1200"/>
        </a:p>
      </dsp:txBody>
      <dsp:txXfrm>
        <a:off x="1076693" y="2330903"/>
        <a:ext cx="6810006" cy="9322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ulti-armed_bandit#Semi-uniform_strategi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d24ac7023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d24ac7023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466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c312e899a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c312e899a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b="1"/>
              <a:t>The crux of the problem is to balance exploration, which helps us learn about which states are good, and exploitation, where we now use what we know to pick the best interval for each action.</a:t>
            </a:r>
            <a:endParaRPr sz="1400" b="1"/>
          </a:p>
          <a:p>
            <a:pPr marL="0" lvl="0" indent="0" algn="l" rtl="0">
              <a:spcBef>
                <a:spcPts val="0"/>
              </a:spcBef>
              <a:spcAft>
                <a:spcPts val="0"/>
              </a:spcAft>
              <a:buNone/>
            </a:pPr>
            <a:endParaRPr sz="1800" b="1"/>
          </a:p>
          <a:p>
            <a:pPr marL="0" lvl="0" indent="0" algn="just" rtl="0">
              <a:spcBef>
                <a:spcPts val="0"/>
              </a:spcBef>
              <a:spcAft>
                <a:spcPts val="0"/>
              </a:spcAft>
              <a:buNone/>
            </a:pPr>
            <a:r>
              <a:rPr lang="pt-PT" sz="1500">
                <a:solidFill>
                  <a:srgbClr val="434343"/>
                </a:solidFill>
                <a:latin typeface="Lato"/>
                <a:ea typeface="Lato"/>
                <a:cs typeface="Lato"/>
                <a:sym typeface="Lato"/>
              </a:rPr>
              <a:t>To </a:t>
            </a:r>
            <a:r>
              <a:rPr lang="pt-PT" sz="1500" b="1">
                <a:solidFill>
                  <a:srgbClr val="434343"/>
                </a:solidFill>
                <a:latin typeface="Lato"/>
                <a:ea typeface="Lato"/>
                <a:cs typeface="Lato"/>
                <a:sym typeface="Lato"/>
              </a:rPr>
              <a:t>encourage exploration</a:t>
            </a:r>
            <a:r>
              <a:rPr lang="pt-PT" sz="1500">
                <a:solidFill>
                  <a:srgbClr val="434343"/>
                </a:solidFill>
                <a:latin typeface="Lato"/>
                <a:ea typeface="Lato"/>
                <a:cs typeface="Lato"/>
                <a:sym typeface="Lato"/>
              </a:rPr>
              <a:t>, we use</a:t>
            </a:r>
            <a:r>
              <a:rPr lang="pt-PT" sz="1500">
                <a:solidFill>
                  <a:srgbClr val="434343"/>
                </a:solidFill>
                <a:uFill>
                  <a:noFill/>
                </a:uFill>
                <a:latin typeface="Lato"/>
                <a:ea typeface="Lato"/>
                <a:cs typeface="Lato"/>
                <a:sym typeface="Lato"/>
                <a:hlinkClick r:id="rId3"/>
              </a:rPr>
              <a:t> </a:t>
            </a:r>
            <a:r>
              <a:rPr lang="pt-PT" sz="1500" u="sng">
                <a:solidFill>
                  <a:srgbClr val="434343"/>
                </a:solidFill>
                <a:latin typeface="Lato"/>
                <a:ea typeface="Lato"/>
                <a:cs typeface="Lato"/>
                <a:sym typeface="Lato"/>
                <a:hlinkClick r:id="rId3"/>
              </a:rPr>
              <a:t>epsilon greedy</a:t>
            </a:r>
            <a:r>
              <a:rPr lang="pt-PT" sz="1500">
                <a:solidFill>
                  <a:srgbClr val="434343"/>
                </a:solidFill>
                <a:latin typeface="Lato"/>
                <a:ea typeface="Lato"/>
                <a:cs typeface="Lato"/>
                <a:sym typeface="Lato"/>
              </a:rPr>
              <a:t>, which consists of taking a </a:t>
            </a:r>
            <a:r>
              <a:rPr lang="pt-PT" sz="1500" b="1">
                <a:solidFill>
                  <a:srgbClr val="434343"/>
                </a:solidFill>
                <a:latin typeface="Lato"/>
                <a:ea typeface="Lato"/>
                <a:cs typeface="Lato"/>
                <a:sym typeface="Lato"/>
              </a:rPr>
              <a:t>random action</a:t>
            </a:r>
            <a:r>
              <a:rPr lang="pt-PT" sz="1500">
                <a:solidFill>
                  <a:srgbClr val="434343"/>
                </a:solidFill>
                <a:latin typeface="Lato"/>
                <a:ea typeface="Lato"/>
                <a:cs typeface="Lato"/>
                <a:sym typeface="Lato"/>
              </a:rPr>
              <a:t> with probability epsilon.</a:t>
            </a:r>
            <a:endParaRPr sz="1800"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bf443ac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bf443ac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1" dirty="0" err="1"/>
              <a:t>dist</a:t>
            </a:r>
            <a:r>
              <a:rPr lang="en-US" sz="1800" dirty="0"/>
              <a:t> represents the distance relative to the agent chosen interval prediction and the user historical data interval,</a:t>
            </a:r>
          </a:p>
          <a:p>
            <a:pPr marL="0" lvl="0" indent="0" algn="l" rtl="0">
              <a:spcBef>
                <a:spcPts val="0"/>
              </a:spcBef>
              <a:spcAft>
                <a:spcPts val="0"/>
              </a:spcAft>
              <a:buNone/>
            </a:pPr>
            <a:endParaRPr sz="1800" b="1"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bf443ac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bf443ac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i="1" dirty="0" err="1"/>
              <a:t>dist</a:t>
            </a:r>
            <a:r>
              <a:rPr lang="en-US" sz="1800" dirty="0"/>
              <a:t> represents the distance relative to the agent chosen interval prediction and the user historical data interval,</a:t>
            </a:r>
          </a:p>
          <a:p>
            <a:pPr marL="0" lvl="0" indent="0" algn="l" rtl="0">
              <a:spcBef>
                <a:spcPts val="0"/>
              </a:spcBef>
              <a:spcAft>
                <a:spcPts val="0"/>
              </a:spcAft>
              <a:buNone/>
            </a:pPr>
            <a:endParaRPr sz="1800" b="1" dirty="0"/>
          </a:p>
        </p:txBody>
      </p:sp>
    </p:spTree>
    <p:extLst>
      <p:ext uri="{BB962C8B-B14F-4D97-AF65-F5344CB8AC3E}">
        <p14:creationId xmlns:p14="http://schemas.microsoft.com/office/powerpoint/2010/main" val="155753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fb5cec68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fb5cec68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bf443ac6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bf443ac6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p>
        </p:txBody>
      </p:sp>
    </p:spTree>
    <p:extLst>
      <p:ext uri="{BB962C8B-B14F-4D97-AF65-F5344CB8AC3E}">
        <p14:creationId xmlns:p14="http://schemas.microsoft.com/office/powerpoint/2010/main" val="2001010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fb3f7424e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fb3f7424e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400"/>
              <a:t>ROOM 1.   Room 1 is inhabited by a day laborer. that the agent inclines signiﬁcant more to a determinate interval than others, when considering the action. This is caused by the neural network prediction.</a:t>
            </a:r>
            <a:endParaRPr sz="1400"/>
          </a:p>
          <a:p>
            <a:pPr marL="0" lvl="0" indent="0" algn="l" rtl="0">
              <a:spcBef>
                <a:spcPts val="0"/>
              </a:spcBef>
              <a:spcAft>
                <a:spcPts val="0"/>
              </a:spcAft>
              <a:buNone/>
            </a:pP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c312e899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c312e899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2 months of the same lifestyle. </a:t>
            </a:r>
          </a:p>
          <a:p>
            <a:pPr marL="158750" indent="0">
              <a:buNone/>
            </a:pPr>
            <a:r>
              <a:rPr lang="en-US" sz="1100" b="0" i="0" u="none" strike="noStrike" cap="none" dirty="0">
                <a:solidFill>
                  <a:srgbClr val="000000"/>
                </a:solidFill>
                <a:effectLst/>
                <a:latin typeface="Arial"/>
                <a:ea typeface="Arial"/>
                <a:cs typeface="Arial"/>
                <a:sym typeface="Arial"/>
              </a:rPr>
              <a:t>It’s expected to predict the same intervals as before to every action as the model we are using is pre-trained with approval of the end-user, as it has more data and feedback helping his decision.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45791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c312e899a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c312e899a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400"/>
              <a:t>ROOM 1.   Room 2 is inhabited by a NIGHT laborer. that the agent inclines signiﬁcant more to a determinate interval than others, when considering the action. This is caused by the neural network prediction.</a:t>
            </a:r>
            <a:endParaRPr sz="1400"/>
          </a:p>
          <a:p>
            <a:pPr marL="0" lvl="0" indent="0" algn="l" rtl="0">
              <a:spcBef>
                <a:spcPts val="0"/>
              </a:spcBef>
              <a:spcAft>
                <a:spcPts val="0"/>
              </a:spcAft>
              <a:buNone/>
            </a:pP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c312e899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c312e899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400"/>
              <a:t>ROOM 1.   Room 1 After user feedback,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pt-PT" sz="1400"/>
              <a:t>After user disagrees with light OFF at 23:00H (interval 91).  Algorithm selects 23:45H (94)</a:t>
            </a:r>
            <a:endParaRPr sz="1400"/>
          </a:p>
          <a:p>
            <a:pPr marL="0" lvl="0" indent="0" algn="l" rtl="0">
              <a:spcBef>
                <a:spcPts val="0"/>
              </a:spcBef>
              <a:spcAft>
                <a:spcPts val="0"/>
              </a:spcAft>
              <a:buNone/>
            </a:pP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c312e899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c312e899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214723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fb3f7424e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fb3f7424e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c312e899a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c312e899a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We can observe the differences with and without user feedback. The learning process is substantially faster, as the system receives an extra hint when deciding.</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462936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fb6645f2e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fb6645f2e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fb5cec68f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fb5cec68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dirty="0" err="1"/>
              <a:t>Has</a:t>
            </a:r>
            <a:r>
              <a:rPr lang="pt-PT" sz="1800" dirty="0"/>
              <a:t> </a:t>
            </a:r>
            <a:r>
              <a:rPr lang="pt-PT" sz="1800" dirty="0" err="1"/>
              <a:t>mention</a:t>
            </a:r>
            <a:r>
              <a:rPr lang="pt-PT" sz="1800" dirty="0"/>
              <a:t> </a:t>
            </a:r>
            <a:r>
              <a:rPr lang="pt-PT" sz="1800" dirty="0" err="1"/>
              <a:t>before</a:t>
            </a:r>
            <a:r>
              <a:rPr lang="pt-PT" sz="1800" dirty="0"/>
              <a:t>, real data </a:t>
            </a:r>
            <a:r>
              <a:rPr lang="pt-PT" sz="1800" dirty="0" err="1"/>
              <a:t>captured</a:t>
            </a:r>
            <a:r>
              <a:rPr lang="pt-PT" sz="1800" dirty="0"/>
              <a:t> </a:t>
            </a:r>
            <a:r>
              <a:rPr lang="pt-PT" sz="1800" dirty="0" err="1"/>
              <a:t>by</a:t>
            </a:r>
            <a:r>
              <a:rPr lang="pt-PT" sz="1800" dirty="0"/>
              <a:t> </a:t>
            </a:r>
            <a:r>
              <a:rPr lang="pt-PT" sz="1800" dirty="0" err="1"/>
              <a:t>different</a:t>
            </a:r>
            <a:r>
              <a:rPr lang="pt-PT" sz="1800" dirty="0"/>
              <a:t> </a:t>
            </a:r>
            <a:r>
              <a:rPr lang="pt-PT" sz="1800" dirty="0" err="1"/>
              <a:t>IoT</a:t>
            </a:r>
            <a:r>
              <a:rPr lang="pt-PT" sz="1800" dirty="0"/>
              <a:t> </a:t>
            </a:r>
            <a:r>
              <a:rPr lang="pt-PT" sz="1800" dirty="0" err="1"/>
              <a:t>devices</a:t>
            </a:r>
            <a:r>
              <a:rPr lang="pt-PT" sz="1800" dirty="0"/>
              <a:t> </a:t>
            </a:r>
            <a:r>
              <a:rPr lang="pt-PT" sz="1800" dirty="0" err="1"/>
              <a:t>present</a:t>
            </a:r>
            <a:r>
              <a:rPr lang="pt-PT" sz="1800" dirty="0"/>
              <a:t> in a </a:t>
            </a:r>
            <a:r>
              <a:rPr lang="pt-PT" sz="1800" dirty="0" err="1"/>
              <a:t>smart</a:t>
            </a:r>
            <a:r>
              <a:rPr lang="pt-PT" sz="1800" dirty="0"/>
              <a:t> </a:t>
            </a:r>
            <a:r>
              <a:rPr lang="pt-PT" sz="1800" dirty="0" err="1"/>
              <a:t>environment</a:t>
            </a:r>
            <a:r>
              <a:rPr lang="pt-PT" sz="1800" dirty="0"/>
              <a:t> are </a:t>
            </a:r>
            <a:r>
              <a:rPr lang="pt-PT" sz="1800" dirty="0" err="1"/>
              <a:t>not</a:t>
            </a:r>
            <a:r>
              <a:rPr lang="pt-PT" sz="1800" dirty="0"/>
              <a:t> </a:t>
            </a:r>
            <a:r>
              <a:rPr lang="pt-PT" sz="1800" dirty="0" err="1"/>
              <a:t>currently</a:t>
            </a:r>
            <a:r>
              <a:rPr lang="pt-PT" sz="1800" dirty="0"/>
              <a:t> </a:t>
            </a:r>
            <a:r>
              <a:rPr lang="pt-PT" sz="1800" dirty="0" err="1"/>
              <a:t>available</a:t>
            </a:r>
            <a:r>
              <a:rPr lang="pt-PT" sz="1800" dirty="0"/>
              <a:t>.  </a:t>
            </a:r>
            <a:r>
              <a:rPr lang="pt-PT" sz="1800" dirty="0" err="1"/>
              <a:t>We</a:t>
            </a:r>
            <a:r>
              <a:rPr lang="pt-PT" sz="1800" dirty="0"/>
              <a:t> </a:t>
            </a:r>
            <a:r>
              <a:rPr lang="pt-PT" sz="1800" dirty="0" err="1"/>
              <a:t>simulated</a:t>
            </a:r>
            <a:r>
              <a:rPr lang="pt-PT" sz="1800" dirty="0"/>
              <a:t> </a:t>
            </a:r>
            <a:r>
              <a:rPr lang="pt-PT" sz="1800" dirty="0" err="1"/>
              <a:t>the</a:t>
            </a:r>
            <a:r>
              <a:rPr lang="pt-PT" sz="1800" dirty="0"/>
              <a:t> data</a:t>
            </a:r>
            <a:endParaRPr sz="18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c312e899a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c312e899a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c312e899a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3c312e899a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a:t>No more +1  or -1 (rewards). Vary depending by how much it failed. If it failed &gt;5 intervals, NEGATIVE Reward/dist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More weight to Recent days in historical.</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d24ac7023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d24ac7023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2896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fb5cec6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fb5cec6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fb3f7424e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fb3f7424e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dirty="0"/>
              <a:t>SMART HOME TEM DIVERSAS VANTAGENS. </a:t>
            </a:r>
          </a:p>
          <a:p>
            <a:pPr marL="0" lvl="0" indent="0" algn="l" rtl="0">
              <a:spcBef>
                <a:spcPts val="0"/>
              </a:spcBef>
              <a:spcAft>
                <a:spcPts val="0"/>
              </a:spcAft>
              <a:buNone/>
            </a:pPr>
            <a:endParaRPr lang="pt-PT" sz="1800" dirty="0"/>
          </a:p>
          <a:p>
            <a:pPr marL="0" lvl="0" indent="0" algn="l" rtl="0">
              <a:spcBef>
                <a:spcPts val="0"/>
              </a:spcBef>
              <a:spcAft>
                <a:spcPts val="0"/>
              </a:spcAft>
              <a:buNone/>
            </a:pPr>
            <a:r>
              <a:rPr lang="pt-PT" sz="1800" dirty="0"/>
              <a:t>SMART HOME -&gt;  Ambientes Inteligentes!</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pt-PT" sz="1800" dirty="0"/>
              <a:t>Dar ênfase FEEDBACK utilizador.</a:t>
            </a:r>
            <a:endParaRPr sz="18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c312e899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c312e899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a:t>SMART HOME TEM DIVERSAS VANTAGENS.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Dar ênfase FEEDBACK utilizador.  </a:t>
            </a:r>
            <a:endParaRPr sz="1800"/>
          </a:p>
          <a:p>
            <a:pPr marL="0" lvl="0" indent="0" algn="l" rtl="0">
              <a:spcBef>
                <a:spcPts val="0"/>
              </a:spcBef>
              <a:spcAft>
                <a:spcPts val="0"/>
              </a:spcAft>
              <a:buNone/>
            </a:pPr>
            <a:endParaRPr sz="1800"/>
          </a:p>
          <a:p>
            <a:pPr marL="457200" lvl="0" indent="-323850" algn="just" rtl="0">
              <a:spcBef>
                <a:spcPts val="0"/>
              </a:spcBef>
              <a:spcAft>
                <a:spcPts val="0"/>
              </a:spcAft>
              <a:buClr>
                <a:srgbClr val="434343"/>
              </a:buClr>
              <a:buSzPts val="1500"/>
              <a:buFont typeface="Lato"/>
              <a:buChar char="●"/>
            </a:pPr>
            <a:r>
              <a:rPr lang="pt-PT" sz="1500">
                <a:solidFill>
                  <a:srgbClr val="434343"/>
                </a:solidFill>
                <a:latin typeface="Lato"/>
                <a:ea typeface="Lato"/>
                <a:cs typeface="Lato"/>
                <a:sym typeface="Lato"/>
              </a:rPr>
              <a:t>According to Balta-Ozkan et al. (2013)  (</a:t>
            </a:r>
            <a:r>
              <a:rPr lang="pt-PT" sz="1500" b="1">
                <a:solidFill>
                  <a:srgbClr val="434343"/>
                </a:solidFill>
                <a:latin typeface="Lato"/>
                <a:ea typeface="Lato"/>
                <a:cs typeface="Lato"/>
                <a:sym typeface="Lato"/>
              </a:rPr>
              <a:t>loss of control and apathy)</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c312e899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c312e89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dirty="0"/>
              <a:t>SMART HOME TEM DIVERSAS VANTAGENS. </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pt-PT" sz="1800" dirty="0"/>
              <a:t>Dar enfase FEEDBACK utilizador.</a:t>
            </a:r>
          </a:p>
          <a:p>
            <a:pPr marL="0" lvl="0" indent="0" algn="l" rtl="0">
              <a:spcBef>
                <a:spcPts val="0"/>
              </a:spcBef>
              <a:spcAft>
                <a:spcPts val="0"/>
              </a:spcAft>
              <a:buNone/>
            </a:pPr>
            <a:endParaRPr lang="pt-PT" sz="1800" dirty="0"/>
          </a:p>
          <a:p>
            <a:r>
              <a:rPr lang="en" sz="1100" b="0" i="0" u="none" strike="noStrike" cap="none" dirty="0" err="1">
                <a:solidFill>
                  <a:srgbClr val="000000"/>
                </a:solidFill>
                <a:effectLst/>
                <a:latin typeface="Arial"/>
                <a:ea typeface="Arial"/>
                <a:cs typeface="Arial"/>
                <a:sym typeface="Arial"/>
              </a:rPr>
              <a:t>MavHome</a:t>
            </a:r>
            <a:r>
              <a:rPr lang="en" sz="1100" b="0" i="0" u="none" strike="noStrike" cap="none" dirty="0">
                <a:solidFill>
                  <a:srgbClr val="000000"/>
                </a:solidFill>
                <a:effectLst/>
                <a:latin typeface="Arial"/>
                <a:ea typeface="Arial"/>
                <a:cs typeface="Arial"/>
                <a:sym typeface="Arial"/>
              </a:rPr>
              <a:t> project by Cook et al. (2003), an home that acts as a rational agent which aims to maximizes comfort and productivity of its inhabitants and</a:t>
            </a:r>
          </a:p>
          <a:p>
            <a:r>
              <a:rPr lang="en" sz="1100" b="0" i="0" u="none" strike="noStrike" cap="none" dirty="0">
                <a:solidFill>
                  <a:srgbClr val="000000"/>
                </a:solidFill>
                <a:effectLst/>
                <a:latin typeface="Arial"/>
                <a:ea typeface="Arial"/>
                <a:cs typeface="Arial"/>
                <a:sym typeface="Arial"/>
              </a:rPr>
              <a:t>minimizes operation cost. In order to achieve this goals, the house must be able to predict,</a:t>
            </a:r>
          </a:p>
          <a:p>
            <a:r>
              <a:rPr lang="en" sz="1100" b="0" i="0" u="none" strike="noStrike" cap="none" dirty="0">
                <a:solidFill>
                  <a:srgbClr val="000000"/>
                </a:solidFill>
                <a:effectLst/>
                <a:latin typeface="Arial"/>
                <a:ea typeface="Arial"/>
                <a:cs typeface="Arial"/>
                <a:sym typeface="Arial"/>
              </a:rPr>
              <a:t>reason about, and adapt to its inhabitants.</a:t>
            </a:r>
          </a:p>
          <a:p>
            <a:pPr marL="0" lvl="0" indent="0" algn="l" rtl="0">
              <a:spcBef>
                <a:spcPts val="0"/>
              </a:spcBef>
              <a:spcAft>
                <a:spcPts val="0"/>
              </a:spcAft>
              <a:buNone/>
            </a:pPr>
            <a:endParaRPr sz="18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fb5cec6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fb5cec6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c312e899a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c312e899a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800"/>
              <a:t>Possivel soluçao!  AGENTE PERCEBE O AMBIENTE E ATUA SOBRE ELE (smart Environment).</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pt-PT" sz="1800"/>
              <a:t>Este agente inteligente Percebe o meio que o rodeia e usa informação presente para tomada de decisao (Machine Learning)</a:t>
            </a:r>
            <a:endParaRPr sz="1800"/>
          </a:p>
          <a:p>
            <a:pPr marL="0" lvl="0" indent="0" algn="l" rtl="0">
              <a:spcBef>
                <a:spcPts val="0"/>
              </a:spcBef>
              <a:spcAft>
                <a:spcPts val="0"/>
              </a:spcAft>
              <a:buNone/>
            </a:pPr>
            <a:endParaRPr/>
          </a:p>
          <a:p>
            <a:pPr marL="0" lvl="0" indent="0" algn="l" rtl="0">
              <a:spcBef>
                <a:spcPts val="0"/>
              </a:spcBef>
              <a:spcAft>
                <a:spcPts val="0"/>
              </a:spcAft>
              <a:buNone/>
            </a:pPr>
            <a:r>
              <a:rPr lang="pt-PT" sz="1800" b="1"/>
              <a:t>Este Agente sera inteligente (MACHINE LEARNING PARA APOIAR A DECISAO)</a:t>
            </a:r>
            <a:endParaRPr sz="1800"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c312e899a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c312e899a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0" i="0" u="none" strike="noStrike" cap="none" dirty="0">
                <a:solidFill>
                  <a:srgbClr val="000000"/>
                </a:solidFill>
                <a:effectLst/>
                <a:latin typeface="Arial"/>
                <a:ea typeface="Arial"/>
                <a:cs typeface="Arial"/>
                <a:sym typeface="Arial"/>
              </a:rPr>
              <a:t>Intuitively, this </a:t>
            </a:r>
            <a:r>
              <a:rPr lang="en" sz="1100" b="1" i="0" u="none" strike="noStrike" cap="none" dirty="0">
                <a:solidFill>
                  <a:srgbClr val="00B050"/>
                </a:solidFill>
                <a:effectLst/>
                <a:latin typeface="Arial"/>
                <a:ea typeface="Arial"/>
                <a:cs typeface="Arial"/>
                <a:sym typeface="Arial"/>
              </a:rPr>
              <a:t>loss function </a:t>
            </a:r>
            <a:r>
              <a:rPr lang="en" sz="1100" b="0" i="0" u="none" strike="noStrike" cap="none" dirty="0">
                <a:solidFill>
                  <a:srgbClr val="000000"/>
                </a:solidFill>
                <a:effectLst/>
                <a:latin typeface="Arial"/>
                <a:ea typeface="Arial"/>
                <a:cs typeface="Arial"/>
                <a:sym typeface="Arial"/>
              </a:rPr>
              <a:t>allows us to increase the weight for actions that yielded a positive reward, and decrease them for actions that yielded a negative reward. In this way the agent will be more or less likely to pick that action in the future</a:t>
            </a:r>
          </a:p>
          <a:p>
            <a:pPr marL="0" lvl="0" indent="0" algn="l" rtl="0">
              <a:spcBef>
                <a:spcPts val="0"/>
              </a:spcBef>
              <a:spcAft>
                <a:spcPts val="0"/>
              </a:spcAft>
              <a:buNone/>
            </a:pPr>
            <a:endParaRPr lang="pt-PT" sz="1400" b="1" dirty="0"/>
          </a:p>
          <a:p>
            <a:pPr marL="0" lvl="0" indent="0" algn="l" rtl="0">
              <a:spcBef>
                <a:spcPts val="0"/>
              </a:spcBef>
              <a:spcAft>
                <a:spcPts val="0"/>
              </a:spcAft>
              <a:buNone/>
            </a:pPr>
            <a:r>
              <a:rPr lang="pt-PT" sz="1400" b="1" dirty="0"/>
              <a:t>A </a:t>
            </a:r>
            <a:r>
              <a:rPr lang="pt-PT" sz="1400" b="1" dirty="0" err="1"/>
              <a:t>is</a:t>
            </a:r>
            <a:r>
              <a:rPr lang="pt-PT" sz="1400" b="1" dirty="0"/>
              <a:t> </a:t>
            </a:r>
            <a:r>
              <a:rPr lang="pt-PT" sz="1400" b="1" dirty="0" err="1"/>
              <a:t>advantage</a:t>
            </a:r>
            <a:r>
              <a:rPr lang="pt-PT" sz="1400" dirty="0" err="1"/>
              <a:t>,and</a:t>
            </a:r>
            <a:r>
              <a:rPr lang="pt-PT" sz="1400" dirty="0"/>
              <a:t> </a:t>
            </a:r>
            <a:r>
              <a:rPr lang="pt-PT" sz="1400" dirty="0" err="1"/>
              <a:t>is</a:t>
            </a:r>
            <a:r>
              <a:rPr lang="pt-PT" sz="1400" dirty="0"/>
              <a:t> </a:t>
            </a:r>
            <a:r>
              <a:rPr lang="pt-PT" sz="1400" dirty="0" err="1"/>
              <a:t>an</a:t>
            </a:r>
            <a:r>
              <a:rPr lang="pt-PT" sz="1400" dirty="0"/>
              <a:t> </a:t>
            </a:r>
            <a:r>
              <a:rPr lang="pt-PT" sz="1400" dirty="0" err="1"/>
              <a:t>essential</a:t>
            </a:r>
            <a:r>
              <a:rPr lang="pt-PT" sz="1400" dirty="0"/>
              <a:t> </a:t>
            </a:r>
            <a:r>
              <a:rPr lang="pt-PT" sz="1400" dirty="0" err="1"/>
              <a:t>aspect</a:t>
            </a:r>
            <a:r>
              <a:rPr lang="pt-PT" sz="1400" dirty="0"/>
              <a:t> </a:t>
            </a:r>
            <a:r>
              <a:rPr lang="pt-PT" sz="1400" dirty="0" err="1"/>
              <a:t>of</a:t>
            </a:r>
            <a:r>
              <a:rPr lang="pt-PT" sz="1400" dirty="0"/>
              <a:t> </a:t>
            </a:r>
            <a:r>
              <a:rPr lang="pt-PT" sz="1400" dirty="0" err="1"/>
              <a:t>all</a:t>
            </a:r>
            <a:r>
              <a:rPr lang="pt-PT" sz="1400" dirty="0"/>
              <a:t> </a:t>
            </a:r>
            <a:r>
              <a:rPr lang="pt-PT" sz="1400" dirty="0" err="1"/>
              <a:t>reinforcement</a:t>
            </a:r>
            <a:r>
              <a:rPr lang="pt-PT" sz="1400" dirty="0"/>
              <a:t> </a:t>
            </a:r>
            <a:r>
              <a:rPr lang="pt-PT" sz="1400" dirty="0" err="1"/>
              <a:t>learning</a:t>
            </a:r>
            <a:r>
              <a:rPr lang="pt-PT" sz="1400" dirty="0"/>
              <a:t> </a:t>
            </a:r>
            <a:r>
              <a:rPr lang="pt-PT" sz="1400" dirty="0" err="1"/>
              <a:t>algorithms</a:t>
            </a:r>
            <a:r>
              <a:rPr lang="pt-PT" sz="1400" dirty="0"/>
              <a:t>. </a:t>
            </a:r>
            <a:r>
              <a:rPr lang="pt-PT" sz="1400" dirty="0" err="1"/>
              <a:t>It</a:t>
            </a:r>
            <a:r>
              <a:rPr lang="pt-PT" sz="1400" dirty="0"/>
              <a:t> </a:t>
            </a:r>
            <a:r>
              <a:rPr lang="pt-PT" sz="1400" dirty="0" err="1"/>
              <a:t>corresponds</a:t>
            </a:r>
            <a:r>
              <a:rPr lang="pt-PT" sz="1400" dirty="0"/>
              <a:t> to </a:t>
            </a:r>
            <a:r>
              <a:rPr lang="pt-PT" sz="1400" dirty="0" err="1"/>
              <a:t>how</a:t>
            </a:r>
            <a:r>
              <a:rPr lang="pt-PT" sz="1400" dirty="0"/>
              <a:t> </a:t>
            </a:r>
            <a:r>
              <a:rPr lang="pt-PT" sz="1400" dirty="0" err="1"/>
              <a:t>much</a:t>
            </a:r>
            <a:r>
              <a:rPr lang="pt-PT" sz="1400" dirty="0"/>
              <a:t> </a:t>
            </a:r>
            <a:r>
              <a:rPr lang="pt-PT" sz="1400" dirty="0" err="1"/>
              <a:t>better</a:t>
            </a:r>
            <a:r>
              <a:rPr lang="pt-PT" sz="1400" dirty="0"/>
              <a:t> </a:t>
            </a:r>
            <a:r>
              <a:rPr lang="pt-PT" sz="1400" dirty="0" err="1"/>
              <a:t>the</a:t>
            </a:r>
            <a:r>
              <a:rPr lang="pt-PT" sz="1400" dirty="0"/>
              <a:t> </a:t>
            </a:r>
            <a:r>
              <a:rPr lang="pt-PT" sz="1400" dirty="0" err="1"/>
              <a:t>agent</a:t>
            </a:r>
            <a:r>
              <a:rPr lang="pt-PT" sz="1400" dirty="0"/>
              <a:t> </a:t>
            </a:r>
            <a:r>
              <a:rPr lang="pt-PT" sz="1400" dirty="0" err="1"/>
              <a:t>action</a:t>
            </a:r>
            <a:r>
              <a:rPr lang="pt-PT" sz="1400" dirty="0"/>
              <a:t> </a:t>
            </a:r>
            <a:r>
              <a:rPr lang="pt-PT" sz="1400" dirty="0" err="1"/>
              <a:t>was</a:t>
            </a:r>
            <a:r>
              <a:rPr lang="pt-PT" sz="1400" dirty="0"/>
              <a:t> </a:t>
            </a:r>
            <a:r>
              <a:rPr lang="pt-PT" sz="1400" dirty="0" err="1"/>
              <a:t>than</a:t>
            </a:r>
            <a:r>
              <a:rPr lang="pt-PT" sz="1400" dirty="0"/>
              <a:t> </a:t>
            </a:r>
            <a:r>
              <a:rPr lang="pt-PT" sz="1400" dirty="0" err="1"/>
              <a:t>the</a:t>
            </a:r>
            <a:r>
              <a:rPr lang="pt-PT" sz="1400" dirty="0"/>
              <a:t> </a:t>
            </a:r>
            <a:r>
              <a:rPr lang="pt-PT" sz="1400" dirty="0" err="1"/>
              <a:t>baseline</a:t>
            </a:r>
            <a:r>
              <a:rPr lang="pt-PT" sz="1400" dirty="0"/>
              <a:t>, </a:t>
            </a:r>
            <a:r>
              <a:rPr lang="pt-PT" sz="1400" dirty="0" err="1"/>
              <a:t>being</a:t>
            </a:r>
            <a:r>
              <a:rPr lang="pt-PT" sz="1400" dirty="0"/>
              <a:t> 0.</a:t>
            </a:r>
            <a:endParaRPr sz="1400" dirty="0"/>
          </a:p>
          <a:p>
            <a:pPr marL="0" lvl="0" indent="0" algn="l" rtl="0">
              <a:spcBef>
                <a:spcPts val="0"/>
              </a:spcBef>
              <a:spcAft>
                <a:spcPts val="0"/>
              </a:spcAft>
              <a:buNone/>
            </a:pPr>
            <a:r>
              <a:rPr lang="pt-PT" sz="1400" dirty="0" err="1"/>
              <a:t>The</a:t>
            </a:r>
            <a:r>
              <a:rPr lang="pt-PT" sz="1400" dirty="0"/>
              <a:t> </a:t>
            </a:r>
            <a:r>
              <a:rPr lang="pt-PT" sz="1400" dirty="0" err="1"/>
              <a:t>parameter</a:t>
            </a:r>
            <a:r>
              <a:rPr lang="pt-PT" sz="1400" dirty="0"/>
              <a:t> </a:t>
            </a:r>
            <a:r>
              <a:rPr lang="pt-PT" sz="1400" b="1" dirty="0"/>
              <a:t>π</a:t>
            </a:r>
            <a:r>
              <a:rPr lang="pt-PT" sz="1400" dirty="0"/>
              <a:t> </a:t>
            </a:r>
            <a:r>
              <a:rPr lang="pt-PT" sz="1400" dirty="0" err="1"/>
              <a:t>is</a:t>
            </a:r>
            <a:r>
              <a:rPr lang="pt-PT" sz="1400" dirty="0"/>
              <a:t> </a:t>
            </a:r>
            <a:r>
              <a:rPr lang="pt-PT" sz="1400" dirty="0" err="1"/>
              <a:t>our</a:t>
            </a:r>
            <a:r>
              <a:rPr lang="pt-PT" sz="1400" dirty="0"/>
              <a:t> </a:t>
            </a:r>
            <a:r>
              <a:rPr lang="pt-PT" sz="1400" dirty="0" err="1"/>
              <a:t>policy</a:t>
            </a:r>
            <a:r>
              <a:rPr lang="pt-PT" sz="1400" dirty="0"/>
              <a:t>. In </a:t>
            </a:r>
            <a:r>
              <a:rPr lang="pt-PT" sz="1400" dirty="0" err="1"/>
              <a:t>this</a:t>
            </a:r>
            <a:r>
              <a:rPr lang="pt-PT" sz="1400" dirty="0"/>
              <a:t> case, </a:t>
            </a:r>
            <a:r>
              <a:rPr lang="pt-PT" sz="1400" dirty="0" err="1"/>
              <a:t>it</a:t>
            </a:r>
            <a:r>
              <a:rPr lang="pt-PT" sz="1400" dirty="0"/>
              <a:t> </a:t>
            </a:r>
            <a:r>
              <a:rPr lang="pt-PT" sz="1400" dirty="0" err="1"/>
              <a:t>corresponds</a:t>
            </a:r>
            <a:r>
              <a:rPr lang="pt-PT" sz="1400" dirty="0"/>
              <a:t> to </a:t>
            </a:r>
            <a:r>
              <a:rPr lang="pt-PT" sz="1400" dirty="0" err="1"/>
              <a:t>the</a:t>
            </a:r>
            <a:r>
              <a:rPr lang="pt-PT" sz="1400" dirty="0"/>
              <a:t> </a:t>
            </a:r>
            <a:r>
              <a:rPr lang="pt-PT" sz="1400" b="1" dirty="0" err="1"/>
              <a:t>chosen</a:t>
            </a:r>
            <a:r>
              <a:rPr lang="pt-PT" sz="1400" b="1" dirty="0"/>
              <a:t> </a:t>
            </a:r>
            <a:r>
              <a:rPr lang="pt-PT" sz="1400" b="1" dirty="0" err="1"/>
              <a:t>interval</a:t>
            </a:r>
            <a:r>
              <a:rPr lang="pt-PT" sz="1400" b="1" dirty="0"/>
              <a:t> </a:t>
            </a:r>
            <a:r>
              <a:rPr lang="pt-PT" sz="1400" b="1" dirty="0" err="1"/>
              <a:t>weight</a:t>
            </a:r>
            <a:r>
              <a:rPr lang="pt-PT" sz="1400" b="1" dirty="0"/>
              <a:t>.  </a:t>
            </a:r>
            <a:endParaRPr sz="1400" b="1" dirty="0"/>
          </a:p>
          <a:p>
            <a:pPr marL="0" lvl="0" indent="0" algn="l" rtl="0">
              <a:spcBef>
                <a:spcPts val="0"/>
              </a:spcBef>
              <a:spcAft>
                <a:spcPts val="0"/>
              </a:spcAft>
              <a:buNone/>
            </a:pPr>
            <a:endParaRPr sz="1400" b="1" dirty="0"/>
          </a:p>
          <a:p>
            <a:pPr marL="0" lvl="0" indent="0" algn="l" rtl="0">
              <a:spcBef>
                <a:spcPts val="0"/>
              </a:spcBef>
              <a:spcAft>
                <a:spcPts val="0"/>
              </a:spcAft>
              <a:buNone/>
            </a:pPr>
            <a:r>
              <a:rPr lang="pt-PT" sz="1400" b="1" dirty="0"/>
              <a:t>(GRADIENT POLICY NETWORK)</a:t>
            </a:r>
          </a:p>
          <a:p>
            <a:pPr marL="0" lvl="0" indent="0" algn="l" rtl="0">
              <a:spcBef>
                <a:spcPts val="0"/>
              </a:spcBef>
              <a:spcAft>
                <a:spcPts val="0"/>
              </a:spcAft>
              <a:buNone/>
            </a:pPr>
            <a:endParaRPr lang="pt-PT" sz="1400"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b="0" i="0" u="none" strike="noStrike" cap="none" dirty="0">
                <a:solidFill>
                  <a:srgbClr val="000000"/>
                </a:solidFill>
                <a:effectLst/>
                <a:latin typeface="Arial"/>
                <a:ea typeface="Arial"/>
                <a:cs typeface="Arial"/>
                <a:sym typeface="Arial"/>
              </a:rPr>
              <a:t>Each interval has a weight for a determined action.</a:t>
            </a:r>
          </a:p>
          <a:p>
            <a:r>
              <a:rPr lang="en" sz="1100" b="0" i="0" u="none" strike="noStrike" cap="none" dirty="0">
                <a:solidFill>
                  <a:srgbClr val="000000"/>
                </a:solidFill>
                <a:effectLst/>
                <a:latin typeface="Arial"/>
                <a:ea typeface="Arial"/>
                <a:cs typeface="Arial"/>
                <a:sym typeface="Arial"/>
              </a:rPr>
              <a:t>After each iteration,</a:t>
            </a:r>
          </a:p>
          <a:p>
            <a:r>
              <a:rPr lang="en" sz="1100" b="0" i="0" u="none" strike="noStrike" cap="none" dirty="0">
                <a:solidFill>
                  <a:srgbClr val="000000"/>
                </a:solidFill>
                <a:effectLst/>
                <a:latin typeface="Arial"/>
                <a:ea typeface="Arial"/>
                <a:cs typeface="Arial"/>
                <a:sym typeface="Arial"/>
              </a:rPr>
              <a:t>the network is updated with the respective reward for that interval. In this way, we choose</a:t>
            </a:r>
          </a:p>
          <a:p>
            <a:r>
              <a:rPr lang="en" sz="1100" b="0" i="0" u="none" strike="noStrike" cap="none" dirty="0">
                <a:solidFill>
                  <a:srgbClr val="000000"/>
                </a:solidFill>
                <a:effectLst/>
                <a:latin typeface="Arial"/>
                <a:ea typeface="Arial"/>
                <a:cs typeface="Arial"/>
                <a:sym typeface="Arial"/>
              </a:rPr>
              <a:t>the interval with the highest weight, corresponding to the policy prediction.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b="1"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214601893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415896437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27940283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5" name="Google Shape;25;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6" name="Google Shape;26;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7" name="Google Shape;27;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PT"/>
              <a:t>‹nº›</a:t>
            </a:fld>
            <a:endParaRPr/>
          </a:p>
        </p:txBody>
      </p:sp>
    </p:spTree>
    <p:extLst>
      <p:ext uri="{BB962C8B-B14F-4D97-AF65-F5344CB8AC3E}">
        <p14:creationId xmlns:p14="http://schemas.microsoft.com/office/powerpoint/2010/main" val="3527321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4A86E8"/>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pt-PT"/>
              <a:t>‹nº›</a:t>
            </a:fld>
            <a:endParaRPr/>
          </a:p>
        </p:txBody>
      </p:sp>
    </p:spTree>
    <p:extLst>
      <p:ext uri="{BB962C8B-B14F-4D97-AF65-F5344CB8AC3E}">
        <p14:creationId xmlns:p14="http://schemas.microsoft.com/office/powerpoint/2010/main" val="3291185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26386928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PT"/>
              <a:t>Editar os estilos de texto do Modelo Global</a:t>
            </a:r>
          </a:p>
        </p:txBody>
      </p:sp>
      <p:sp>
        <p:nvSpPr>
          <p:cNvPr id="4" name="Date Placeholder 3"/>
          <p:cNvSpPr>
            <a:spLocks noGrp="1"/>
          </p:cNvSpPr>
          <p:nvPr>
            <p:ph type="dt" sz="half" idx="10"/>
          </p:nvPr>
        </p:nvSpPr>
        <p:spPr/>
        <p:txBody>
          <a:bodyPr/>
          <a:lstStyle/>
          <a:p>
            <a:fld id="{20EBB0C4-6273-4C6E-B9BD-2EDC30F1CD52}" type="datetimeFigureOut">
              <a:rPr lang="en-US" smtClean="0"/>
              <a:t>12/11/18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24273976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19088070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PT"/>
              <a:t>Editar os estilos de texto do Modelo Global</a:t>
            </a:r>
          </a:p>
        </p:txBody>
      </p:sp>
      <p:sp>
        <p:nvSpPr>
          <p:cNvPr id="4" name="Content Placeholder 3"/>
          <p:cNvSpPr>
            <a:spLocks noGrp="1"/>
          </p:cNvSpPr>
          <p:nvPr>
            <p:ph sz="half" idx="2"/>
          </p:nvPr>
        </p:nvSpPr>
        <p:spPr>
          <a:xfrm>
            <a:off x="629842" y="1878806"/>
            <a:ext cx="3868340" cy="2763441"/>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PT"/>
              <a:t>Editar os estilos de texto do Modelo Global</a:t>
            </a:r>
          </a:p>
        </p:txBody>
      </p:sp>
      <p:sp>
        <p:nvSpPr>
          <p:cNvPr id="6" name="Content Placeholder 5"/>
          <p:cNvSpPr>
            <a:spLocks noGrp="1"/>
          </p:cNvSpPr>
          <p:nvPr>
            <p:ph sz="quarter" idx="4"/>
          </p:nvPr>
        </p:nvSpPr>
        <p:spPr>
          <a:xfrm>
            <a:off x="4629150" y="1878806"/>
            <a:ext cx="3887391" cy="2763441"/>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12/11/18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261851953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12/11/18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4014470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12/11/18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47263519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PT"/>
              <a:t>Clique para editar o estilo de título do Modelo Global</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32ABBEA6-7C60-4B02-AE87-00D78D8422AF}" type="datetimeFigureOut">
              <a:rPr lang="en-US"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398865449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PT"/>
              <a:t>Clique no ícone para adicionar uma imagem</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PT"/>
              <a:t>Editar os estilos de texto do Modelo Global</a:t>
            </a:r>
          </a:p>
        </p:txBody>
      </p:sp>
      <p:sp>
        <p:nvSpPr>
          <p:cNvPr id="5" name="Date Placeholder 4"/>
          <p:cNvSpPr>
            <a:spLocks noGrp="1"/>
          </p:cNvSpPr>
          <p:nvPr>
            <p:ph type="dt" sz="half" idx="10"/>
          </p:nvPr>
        </p:nvSpPr>
        <p:spPr/>
        <p:txBody>
          <a:bodyPr/>
          <a:lstStyle/>
          <a:p>
            <a:fld id="{C9CAD897-D46E-4AD2-BD9B-49DD3E640873}" type="datetimeFigureOut">
              <a:rPr lang="en-US" smtClean="0"/>
              <a:t>12/11/18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81178634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8624D31-43A5-475A-80CF-332C9F6DCF35}" type="datetimeFigureOut">
              <a:rPr lang="en-US" smtClean="0"/>
              <a:t>12/11/18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pt-PT" smtClean="0"/>
              <a:t>‹nº›</a:t>
            </a:fld>
            <a:endParaRPr lang="pt-PT"/>
          </a:p>
        </p:txBody>
      </p:sp>
    </p:spTree>
    <p:extLst>
      <p:ext uri="{BB962C8B-B14F-4D97-AF65-F5344CB8AC3E}">
        <p14:creationId xmlns:p14="http://schemas.microsoft.com/office/powerpoint/2010/main" val="334378611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0.tif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5.tiff"/><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43.jp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5"/>
          <p:cNvSpPr txBox="1"/>
          <p:nvPr/>
        </p:nvSpPr>
        <p:spPr>
          <a:xfrm>
            <a:off x="490349" y="3754514"/>
            <a:ext cx="8053149"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lvl="0"/>
            <a:r>
              <a:rPr lang="pt-PT" sz="1400" dirty="0" err="1"/>
              <a:t>Supervised</a:t>
            </a:r>
            <a:r>
              <a:rPr lang="pt-PT" sz="1400" dirty="0"/>
              <a:t> </a:t>
            </a:r>
            <a:r>
              <a:rPr lang="pt-PT" sz="1400" dirty="0" err="1"/>
              <a:t>by</a:t>
            </a:r>
            <a:r>
              <a:rPr lang="pt-PT" sz="1400" dirty="0"/>
              <a:t>: Cesar Analide </a:t>
            </a:r>
            <a:r>
              <a:rPr lang="pt-PT" sz="1400" dirty="0" err="1"/>
              <a:t>and</a:t>
            </a:r>
            <a:r>
              <a:rPr lang="pt-PT" sz="1400" dirty="0"/>
              <a:t> Fábio Silva								 </a:t>
            </a:r>
            <a:r>
              <a:rPr lang="pt-PT" sz="1400" dirty="0" err="1"/>
              <a:t>December</a:t>
            </a:r>
            <a:r>
              <a:rPr lang="pt-PT" sz="1400" dirty="0"/>
              <a:t> 2018</a:t>
            </a:r>
            <a:endParaRPr sz="1400" dirty="0"/>
          </a:p>
        </p:txBody>
      </p:sp>
      <p:pic>
        <p:nvPicPr>
          <p:cNvPr id="276" name="Google Shape;276;p35"/>
          <p:cNvPicPr preferRelativeResize="0"/>
          <p:nvPr/>
        </p:nvPicPr>
        <p:blipFill rotWithShape="1">
          <a:blip r:embed="rId3">
            <a:alphaModFix/>
          </a:blip>
          <a:srcRect/>
          <a:stretch/>
        </p:blipFill>
        <p:spPr>
          <a:xfrm>
            <a:off x="490350" y="243811"/>
            <a:ext cx="1477650" cy="1145175"/>
          </a:xfrm>
          <a:prstGeom prst="rect">
            <a:avLst/>
          </a:prstGeom>
          <a:noFill/>
          <a:ln>
            <a:noFill/>
          </a:ln>
        </p:spPr>
      </p:pic>
      <p:grpSp>
        <p:nvGrpSpPr>
          <p:cNvPr id="279" name="Google Shape;279;p35"/>
          <p:cNvGrpSpPr/>
          <p:nvPr/>
        </p:nvGrpSpPr>
        <p:grpSpPr>
          <a:xfrm>
            <a:off x="906104" y="1717796"/>
            <a:ext cx="473793" cy="83334"/>
            <a:chOff x="4580561" y="2589004"/>
            <a:chExt cx="1064464" cy="25200"/>
          </a:xfrm>
        </p:grpSpPr>
        <p:sp>
          <p:nvSpPr>
            <p:cNvPr id="280" name="Google Shape;280;p35"/>
            <p:cNvSpPr/>
            <p:nvPr/>
          </p:nvSpPr>
          <p:spPr>
            <a:xfrm rot="-5400000">
              <a:off x="5366325" y="2335504"/>
              <a:ext cx="25200" cy="5322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rot="-5400000">
              <a:off x="4836311" y="2333254"/>
              <a:ext cx="25200" cy="5367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5"/>
          <p:cNvGrpSpPr/>
          <p:nvPr/>
        </p:nvGrpSpPr>
        <p:grpSpPr>
          <a:xfrm>
            <a:off x="1379897" y="1717796"/>
            <a:ext cx="473793" cy="83334"/>
            <a:chOff x="4580561" y="2589004"/>
            <a:chExt cx="1064464" cy="25200"/>
          </a:xfrm>
        </p:grpSpPr>
        <p:sp>
          <p:nvSpPr>
            <p:cNvPr id="283" name="Google Shape;283;p35"/>
            <p:cNvSpPr/>
            <p:nvPr/>
          </p:nvSpPr>
          <p:spPr>
            <a:xfrm rot="-5400000">
              <a:off x="5366325" y="2335504"/>
              <a:ext cx="25200" cy="5322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rot="-5400000">
              <a:off x="4836311" y="2333254"/>
              <a:ext cx="25200" cy="5367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ítulo 2">
            <a:extLst>
              <a:ext uri="{FF2B5EF4-FFF2-40B4-BE49-F238E27FC236}">
                <a16:creationId xmlns:a16="http://schemas.microsoft.com/office/drawing/2014/main" id="{A41A785D-59E2-416D-9384-A54BAB6C63AD}"/>
              </a:ext>
            </a:extLst>
          </p:cNvPr>
          <p:cNvSpPr>
            <a:spLocks noGrp="1"/>
          </p:cNvSpPr>
          <p:nvPr>
            <p:ph type="ctrTitle"/>
          </p:nvPr>
        </p:nvSpPr>
        <p:spPr>
          <a:xfrm>
            <a:off x="800460" y="1676400"/>
            <a:ext cx="7200525" cy="1790700"/>
          </a:xfrm>
        </p:spPr>
        <p:txBody>
          <a:bodyPr>
            <a:normAutofit/>
          </a:bodyPr>
          <a:lstStyle/>
          <a:p>
            <a:r>
              <a:rPr lang="en-US" sz="3600" b="1" dirty="0"/>
              <a:t>Enhance Smart Home capabilities </a:t>
            </a:r>
            <a:br>
              <a:rPr lang="en-US" sz="2800" dirty="0"/>
            </a:br>
            <a:r>
              <a:rPr lang="en-US" sz="2000" dirty="0"/>
              <a:t>by learning from usage patterns and IoT devices</a:t>
            </a:r>
            <a:br>
              <a:rPr lang="en-US" sz="2000" dirty="0"/>
            </a:br>
            <a:br>
              <a:rPr lang="en-US" sz="2000" dirty="0"/>
            </a:br>
            <a:r>
              <a:rPr lang="en-US" sz="2800" b="1" dirty="0"/>
              <a:t>José Alexandre Da Silva </a:t>
            </a:r>
            <a:r>
              <a:rPr lang="en-US" sz="2800" b="1" dirty="0" err="1"/>
              <a:t>Mirra</a:t>
            </a:r>
            <a:endParaRPr lang="en-US" b="1" dirty="0"/>
          </a:p>
        </p:txBody>
      </p:sp>
      <p:pic>
        <p:nvPicPr>
          <p:cNvPr id="11" name="Imagem 10">
            <a:extLst>
              <a:ext uri="{FF2B5EF4-FFF2-40B4-BE49-F238E27FC236}">
                <a16:creationId xmlns:a16="http://schemas.microsoft.com/office/drawing/2014/main" id="{9BFCBA2F-57E7-2B42-BF53-531F7BC5DEF5}"/>
              </a:ext>
            </a:extLst>
          </p:cNvPr>
          <p:cNvPicPr>
            <a:picLocks noChangeAspect="1"/>
          </p:cNvPicPr>
          <p:nvPr/>
        </p:nvPicPr>
        <p:blipFill>
          <a:blip r:embed="rId4"/>
          <a:stretch>
            <a:fillRect/>
          </a:stretch>
        </p:blipFill>
        <p:spPr>
          <a:xfrm>
            <a:off x="2425758" y="238037"/>
            <a:ext cx="1947425" cy="703659"/>
          </a:xfrm>
          <a:prstGeom prst="rect">
            <a:avLst/>
          </a:prstGeom>
        </p:spPr>
      </p:pic>
    </p:spTree>
    <p:extLst>
      <p:ext uri="{BB962C8B-B14F-4D97-AF65-F5344CB8AC3E}">
        <p14:creationId xmlns:p14="http://schemas.microsoft.com/office/powerpoint/2010/main" val="27286241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676100" y="571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Approach</a:t>
            </a:r>
            <a:endParaRPr sz="3600" dirty="0">
              <a:solidFill>
                <a:schemeClr val="tx1"/>
              </a:solidFill>
            </a:endParaRPr>
          </a:p>
        </p:txBody>
      </p:sp>
      <p:sp>
        <p:nvSpPr>
          <p:cNvPr id="171" name="Google Shape;171;p23"/>
          <p:cNvSpPr txBox="1">
            <a:spLocks noGrp="1"/>
          </p:cNvSpPr>
          <p:nvPr>
            <p:ph type="body" idx="1"/>
          </p:nvPr>
        </p:nvSpPr>
        <p:spPr>
          <a:xfrm>
            <a:off x="676099" y="1214651"/>
            <a:ext cx="7918625" cy="325526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pt-PT" sz="1800" dirty="0" err="1">
                <a:solidFill>
                  <a:srgbClr val="434343"/>
                </a:solidFill>
              </a:rPr>
              <a:t>Tensorﬂow</a:t>
            </a:r>
            <a:r>
              <a:rPr lang="pt-PT" sz="1800" dirty="0">
                <a:solidFill>
                  <a:srgbClr val="434343"/>
                </a:solidFill>
              </a:rPr>
              <a:t> </a:t>
            </a:r>
            <a:r>
              <a:rPr lang="pt-PT" sz="1800" dirty="0" err="1">
                <a:solidFill>
                  <a:srgbClr val="434343"/>
                </a:solidFill>
              </a:rPr>
              <a:t>deep</a:t>
            </a:r>
            <a:r>
              <a:rPr lang="pt-PT" sz="1800" dirty="0">
                <a:solidFill>
                  <a:srgbClr val="434343"/>
                </a:solidFill>
              </a:rPr>
              <a:t> </a:t>
            </a:r>
            <a:r>
              <a:rPr lang="pt-PT" sz="1800" dirty="0" err="1">
                <a:solidFill>
                  <a:srgbClr val="434343"/>
                </a:solidFill>
              </a:rPr>
              <a:t>reinforcement</a:t>
            </a:r>
            <a:r>
              <a:rPr lang="pt-PT" sz="1800" dirty="0">
                <a:solidFill>
                  <a:srgbClr val="434343"/>
                </a:solidFill>
              </a:rPr>
              <a:t> </a:t>
            </a:r>
            <a:r>
              <a:rPr lang="pt-PT" sz="1800" dirty="0" err="1">
                <a:solidFill>
                  <a:srgbClr val="434343"/>
                </a:solidFill>
              </a:rPr>
              <a:t>learning</a:t>
            </a:r>
            <a:r>
              <a:rPr lang="pt-PT" sz="1800" dirty="0">
                <a:solidFill>
                  <a:srgbClr val="434343"/>
                </a:solidFill>
              </a:rPr>
              <a:t> </a:t>
            </a:r>
            <a:r>
              <a:rPr lang="pt-PT" sz="1800" dirty="0" err="1">
                <a:solidFill>
                  <a:srgbClr val="434343"/>
                </a:solidFill>
              </a:rPr>
              <a:t>approach</a:t>
            </a:r>
            <a:r>
              <a:rPr lang="pt-PT" sz="1800" dirty="0">
                <a:solidFill>
                  <a:srgbClr val="434343"/>
                </a:solidFill>
              </a:rPr>
              <a:t>, </a:t>
            </a:r>
            <a:r>
              <a:rPr lang="pt-PT" sz="1800" dirty="0" err="1">
                <a:solidFill>
                  <a:srgbClr val="434343"/>
                </a:solidFill>
              </a:rPr>
              <a:t>using</a:t>
            </a:r>
            <a:r>
              <a:rPr lang="pt-PT" sz="1800" dirty="0">
                <a:solidFill>
                  <a:srgbClr val="434343"/>
                </a:solidFill>
              </a:rPr>
              <a:t> a </a:t>
            </a:r>
            <a:r>
              <a:rPr lang="pt-PT" sz="1800" dirty="0" err="1">
                <a:solidFill>
                  <a:srgbClr val="434343"/>
                </a:solidFill>
              </a:rPr>
              <a:t>gradient</a:t>
            </a:r>
            <a:r>
              <a:rPr lang="pt-PT" sz="1800" dirty="0">
                <a:solidFill>
                  <a:srgbClr val="434343"/>
                </a:solidFill>
              </a:rPr>
              <a:t> </a:t>
            </a:r>
            <a:r>
              <a:rPr lang="pt-PT" sz="1800" dirty="0" err="1">
                <a:solidFill>
                  <a:srgbClr val="434343"/>
                </a:solidFill>
              </a:rPr>
              <a:t>policy</a:t>
            </a:r>
            <a:r>
              <a:rPr lang="pt-PT" sz="1800" dirty="0">
                <a:solidFill>
                  <a:srgbClr val="434343"/>
                </a:solidFill>
              </a:rPr>
              <a:t> </a:t>
            </a:r>
            <a:r>
              <a:rPr lang="pt-PT" sz="1800" b="1" dirty="0">
                <a:solidFill>
                  <a:srgbClr val="4A86E8"/>
                </a:solidFill>
              </a:rPr>
              <a:t>neural network</a:t>
            </a:r>
            <a:r>
              <a:rPr lang="pt-PT" sz="1800" dirty="0">
                <a:solidFill>
                  <a:srgbClr val="434343"/>
                </a:solidFill>
              </a:rPr>
              <a:t>. </a:t>
            </a:r>
            <a:endParaRPr sz="1800" dirty="0">
              <a:solidFill>
                <a:srgbClr val="434343"/>
              </a:solidFill>
            </a:endParaRPr>
          </a:p>
          <a:p>
            <a:pPr marL="0" lvl="0" indent="0" algn="just" rtl="0">
              <a:lnSpc>
                <a:spcPct val="100000"/>
              </a:lnSpc>
              <a:spcBef>
                <a:spcPts val="0"/>
              </a:spcBef>
              <a:spcAft>
                <a:spcPts val="0"/>
              </a:spcAft>
              <a:buNone/>
            </a:pPr>
            <a:endParaRPr sz="1600" dirty="0">
              <a:solidFill>
                <a:srgbClr val="434343"/>
              </a:solidFill>
            </a:endParaRPr>
          </a:p>
          <a:p>
            <a:pPr marL="0" lvl="0" indent="0" algn="just" rtl="0">
              <a:lnSpc>
                <a:spcPct val="100000"/>
              </a:lnSpc>
              <a:spcBef>
                <a:spcPts val="0"/>
              </a:spcBef>
              <a:spcAft>
                <a:spcPts val="0"/>
              </a:spcAft>
              <a:buNone/>
            </a:pPr>
            <a:endParaRPr sz="1600" dirty="0">
              <a:solidFill>
                <a:srgbClr val="434343"/>
              </a:solidFill>
            </a:endParaRPr>
          </a:p>
          <a:p>
            <a:pPr marL="457200" lvl="0" indent="0" algn="just" rtl="0">
              <a:lnSpc>
                <a:spcPct val="100000"/>
              </a:lnSpc>
              <a:spcBef>
                <a:spcPts val="0"/>
              </a:spcBef>
              <a:spcAft>
                <a:spcPts val="0"/>
              </a:spcAft>
              <a:buNone/>
            </a:pPr>
            <a:endParaRPr lang="pt-PT" sz="1500" dirty="0">
              <a:solidFill>
                <a:srgbClr val="434343"/>
              </a:solidFill>
            </a:endParaRPr>
          </a:p>
          <a:p>
            <a:pPr marL="457200" lvl="0" indent="0" algn="just" rtl="0">
              <a:lnSpc>
                <a:spcPct val="100000"/>
              </a:lnSpc>
              <a:spcBef>
                <a:spcPts val="0"/>
              </a:spcBef>
              <a:spcAft>
                <a:spcPts val="0"/>
              </a:spcAft>
              <a:buNone/>
            </a:pPr>
            <a:r>
              <a:rPr lang="pt-PT" sz="1600" dirty="0" err="1">
                <a:solidFill>
                  <a:srgbClr val="434343"/>
                </a:solidFill>
              </a:rPr>
              <a:t>With</a:t>
            </a:r>
            <a:r>
              <a:rPr lang="pt-PT" sz="1600" dirty="0">
                <a:solidFill>
                  <a:srgbClr val="434343"/>
                </a:solidFill>
              </a:rPr>
              <a:t> </a:t>
            </a:r>
            <a:r>
              <a:rPr lang="pt-PT" sz="1600" dirty="0" err="1">
                <a:solidFill>
                  <a:srgbClr val="434343"/>
                </a:solidFill>
              </a:rPr>
              <a:t>the</a:t>
            </a:r>
            <a:r>
              <a:rPr lang="pt-PT" sz="1600" dirty="0">
                <a:solidFill>
                  <a:srgbClr val="434343"/>
                </a:solidFill>
              </a:rPr>
              <a:t> </a:t>
            </a:r>
            <a:r>
              <a:rPr lang="pt-PT" sz="1600" dirty="0" err="1">
                <a:solidFill>
                  <a:srgbClr val="434343"/>
                </a:solidFill>
              </a:rPr>
              <a:t>aid</a:t>
            </a:r>
            <a:r>
              <a:rPr lang="pt-PT" sz="1600" dirty="0">
                <a:solidFill>
                  <a:srgbClr val="434343"/>
                </a:solidFill>
              </a:rPr>
              <a:t> </a:t>
            </a:r>
            <a:r>
              <a:rPr lang="pt-PT" sz="1600" dirty="0" err="1">
                <a:solidFill>
                  <a:srgbClr val="434343"/>
                </a:solidFill>
              </a:rPr>
              <a:t>of</a:t>
            </a:r>
            <a:r>
              <a:rPr lang="pt-PT" sz="1600" dirty="0">
                <a:solidFill>
                  <a:srgbClr val="434343"/>
                </a:solidFill>
              </a:rPr>
              <a:t> </a:t>
            </a:r>
            <a:r>
              <a:rPr lang="pt-PT" sz="1600" dirty="0" err="1">
                <a:solidFill>
                  <a:srgbClr val="434343"/>
                </a:solidFill>
              </a:rPr>
              <a:t>the</a:t>
            </a:r>
            <a:r>
              <a:rPr lang="pt-PT" sz="1600" dirty="0">
                <a:solidFill>
                  <a:srgbClr val="434343"/>
                </a:solidFill>
              </a:rPr>
              <a:t> </a:t>
            </a:r>
            <a:r>
              <a:rPr lang="pt-PT" sz="1600" b="1" dirty="0">
                <a:solidFill>
                  <a:srgbClr val="4A86E8"/>
                </a:solidFill>
              </a:rPr>
              <a:t>neural network</a:t>
            </a:r>
            <a:r>
              <a:rPr lang="pt-PT" sz="1600" dirty="0">
                <a:solidFill>
                  <a:srgbClr val="434343"/>
                </a:solidFill>
              </a:rPr>
              <a:t>, </a:t>
            </a:r>
            <a:r>
              <a:rPr lang="pt-PT" sz="1600" dirty="0" err="1">
                <a:solidFill>
                  <a:srgbClr val="434343"/>
                </a:solidFill>
              </a:rPr>
              <a:t>the</a:t>
            </a:r>
            <a:r>
              <a:rPr lang="pt-PT" sz="1600" dirty="0">
                <a:solidFill>
                  <a:srgbClr val="434343"/>
                </a:solidFill>
              </a:rPr>
              <a:t> </a:t>
            </a:r>
            <a:r>
              <a:rPr lang="pt-PT" sz="1600" dirty="0" err="1">
                <a:solidFill>
                  <a:srgbClr val="434343"/>
                </a:solidFill>
              </a:rPr>
              <a:t>agent</a:t>
            </a:r>
            <a:r>
              <a:rPr lang="pt-PT" sz="1600" dirty="0">
                <a:solidFill>
                  <a:srgbClr val="434343"/>
                </a:solidFill>
              </a:rPr>
              <a:t> </a:t>
            </a:r>
            <a:r>
              <a:rPr lang="pt-PT" sz="1600" dirty="0" err="1">
                <a:solidFill>
                  <a:srgbClr val="434343"/>
                </a:solidFill>
              </a:rPr>
              <a:t>will</a:t>
            </a:r>
            <a:r>
              <a:rPr lang="pt-PT" sz="1600" dirty="0">
                <a:solidFill>
                  <a:srgbClr val="434343"/>
                </a:solidFill>
              </a:rPr>
              <a:t> </a:t>
            </a:r>
            <a:r>
              <a:rPr lang="pt-PT" sz="1600" dirty="0" err="1">
                <a:solidFill>
                  <a:srgbClr val="434343"/>
                </a:solidFill>
              </a:rPr>
              <a:t>choose</a:t>
            </a:r>
            <a:r>
              <a:rPr lang="pt-PT" sz="1600" dirty="0">
                <a:solidFill>
                  <a:srgbClr val="434343"/>
                </a:solidFill>
              </a:rPr>
              <a:t> </a:t>
            </a:r>
            <a:r>
              <a:rPr lang="pt-PT" sz="1600" dirty="0" err="1">
                <a:solidFill>
                  <a:srgbClr val="434343"/>
                </a:solidFill>
              </a:rPr>
              <a:t>the</a:t>
            </a:r>
            <a:r>
              <a:rPr lang="pt-PT" sz="1600" dirty="0">
                <a:solidFill>
                  <a:srgbClr val="434343"/>
                </a:solidFill>
              </a:rPr>
              <a:t> </a:t>
            </a:r>
            <a:r>
              <a:rPr lang="pt-PT" sz="1600" dirty="0" err="1">
                <a:solidFill>
                  <a:srgbClr val="434343"/>
                </a:solidFill>
              </a:rPr>
              <a:t>action</a:t>
            </a:r>
            <a:r>
              <a:rPr lang="pt-PT" sz="1600" dirty="0">
                <a:solidFill>
                  <a:srgbClr val="434343"/>
                </a:solidFill>
              </a:rPr>
              <a:t> </a:t>
            </a:r>
            <a:r>
              <a:rPr lang="pt-PT" sz="1600" dirty="0" err="1">
                <a:solidFill>
                  <a:srgbClr val="434343"/>
                </a:solidFill>
              </a:rPr>
              <a:t>that</a:t>
            </a:r>
            <a:r>
              <a:rPr lang="pt-PT" sz="1600" dirty="0">
                <a:solidFill>
                  <a:srgbClr val="434343"/>
                </a:solidFill>
              </a:rPr>
              <a:t> </a:t>
            </a:r>
            <a:r>
              <a:rPr lang="pt-PT" sz="1600" dirty="0" err="1">
                <a:solidFill>
                  <a:srgbClr val="434343"/>
                </a:solidFill>
              </a:rPr>
              <a:t>corresponds</a:t>
            </a:r>
            <a:r>
              <a:rPr lang="pt-PT" sz="1600" dirty="0">
                <a:solidFill>
                  <a:srgbClr val="434343"/>
                </a:solidFill>
              </a:rPr>
              <a:t> to </a:t>
            </a:r>
            <a:r>
              <a:rPr lang="pt-PT" sz="1600" dirty="0" err="1">
                <a:solidFill>
                  <a:srgbClr val="434343"/>
                </a:solidFill>
              </a:rPr>
              <a:t>the</a:t>
            </a:r>
            <a:r>
              <a:rPr lang="pt-PT" sz="1600" dirty="0">
                <a:solidFill>
                  <a:srgbClr val="434343"/>
                </a:solidFill>
              </a:rPr>
              <a:t> </a:t>
            </a:r>
            <a:r>
              <a:rPr lang="pt-PT" sz="1600" dirty="0" err="1">
                <a:solidFill>
                  <a:srgbClr val="434343"/>
                </a:solidFill>
              </a:rPr>
              <a:t>largest</a:t>
            </a:r>
            <a:r>
              <a:rPr lang="pt-PT" sz="1600" dirty="0">
                <a:solidFill>
                  <a:srgbClr val="434343"/>
                </a:solidFill>
              </a:rPr>
              <a:t> </a:t>
            </a:r>
            <a:r>
              <a:rPr lang="pt-PT" sz="1600" dirty="0" err="1">
                <a:solidFill>
                  <a:srgbClr val="434343"/>
                </a:solidFill>
              </a:rPr>
              <a:t>expected</a:t>
            </a:r>
            <a:r>
              <a:rPr lang="pt-PT" sz="1600" dirty="0">
                <a:solidFill>
                  <a:srgbClr val="434343"/>
                </a:solidFill>
              </a:rPr>
              <a:t> </a:t>
            </a:r>
            <a:r>
              <a:rPr lang="pt-PT" sz="1600" dirty="0" err="1">
                <a:solidFill>
                  <a:srgbClr val="434343"/>
                </a:solidFill>
              </a:rPr>
              <a:t>value</a:t>
            </a:r>
            <a:r>
              <a:rPr lang="pt-PT" sz="1600" dirty="0">
                <a:solidFill>
                  <a:srgbClr val="434343"/>
                </a:solidFill>
              </a:rPr>
              <a:t>, </a:t>
            </a:r>
            <a:r>
              <a:rPr lang="pt-PT" sz="1600" dirty="0" err="1">
                <a:solidFill>
                  <a:srgbClr val="434343"/>
                </a:solidFill>
              </a:rPr>
              <a:t>predicting</a:t>
            </a:r>
            <a:r>
              <a:rPr lang="pt-PT" sz="1600" dirty="0">
                <a:solidFill>
                  <a:srgbClr val="434343"/>
                </a:solidFill>
              </a:rPr>
              <a:t> </a:t>
            </a:r>
            <a:r>
              <a:rPr lang="pt-PT" sz="1600" dirty="0" err="1">
                <a:solidFill>
                  <a:srgbClr val="434343"/>
                </a:solidFill>
              </a:rPr>
              <a:t>the</a:t>
            </a:r>
            <a:r>
              <a:rPr lang="pt-PT" sz="1600" dirty="0">
                <a:solidFill>
                  <a:srgbClr val="434343"/>
                </a:solidFill>
              </a:rPr>
              <a:t> </a:t>
            </a:r>
            <a:r>
              <a:rPr lang="pt-PT" sz="1600" dirty="0" err="1">
                <a:solidFill>
                  <a:srgbClr val="434343"/>
                </a:solidFill>
              </a:rPr>
              <a:t>best</a:t>
            </a:r>
            <a:r>
              <a:rPr lang="pt-PT" sz="1600" dirty="0">
                <a:solidFill>
                  <a:srgbClr val="434343"/>
                </a:solidFill>
              </a:rPr>
              <a:t> </a:t>
            </a:r>
            <a:r>
              <a:rPr lang="pt-PT" sz="1600" dirty="0" err="1">
                <a:solidFill>
                  <a:srgbClr val="434343"/>
                </a:solidFill>
              </a:rPr>
              <a:t>action</a:t>
            </a:r>
            <a:r>
              <a:rPr lang="pt-PT" sz="1600" dirty="0">
                <a:solidFill>
                  <a:srgbClr val="434343"/>
                </a:solidFill>
              </a:rPr>
              <a:t> to take in </a:t>
            </a:r>
            <a:r>
              <a:rPr lang="pt-PT" sz="1600" dirty="0" err="1">
                <a:solidFill>
                  <a:srgbClr val="434343"/>
                </a:solidFill>
              </a:rPr>
              <a:t>that</a:t>
            </a:r>
            <a:r>
              <a:rPr lang="pt-PT" sz="1600" dirty="0">
                <a:solidFill>
                  <a:srgbClr val="434343"/>
                </a:solidFill>
              </a:rPr>
              <a:t> </a:t>
            </a:r>
            <a:r>
              <a:rPr lang="pt-PT" sz="1600" dirty="0" err="1">
                <a:solidFill>
                  <a:srgbClr val="434343"/>
                </a:solidFill>
              </a:rPr>
              <a:t>instance</a:t>
            </a:r>
            <a:r>
              <a:rPr lang="pt-PT" sz="1600" dirty="0">
                <a:solidFill>
                  <a:srgbClr val="434343"/>
                </a:solidFill>
              </a:rPr>
              <a:t>.</a:t>
            </a:r>
            <a:endParaRPr sz="1600"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l" rtl="0">
              <a:lnSpc>
                <a:spcPct val="100000"/>
              </a:lnSpc>
              <a:spcBef>
                <a:spcPts val="0"/>
              </a:spcBef>
              <a:spcAft>
                <a:spcPts val="0"/>
              </a:spcAft>
              <a:buNone/>
            </a:pPr>
            <a:endParaRPr dirty="0">
              <a:solidFill>
                <a:srgbClr val="434343"/>
              </a:solidFill>
            </a:endParaRPr>
          </a:p>
          <a:p>
            <a:pPr marL="0" lvl="0" indent="0" algn="l" rtl="0">
              <a:spcBef>
                <a:spcPts val="0"/>
              </a:spcBef>
              <a:spcAft>
                <a:spcPts val="1600"/>
              </a:spcAft>
              <a:buNone/>
            </a:pPr>
            <a:endParaRPr dirty="0"/>
          </a:p>
        </p:txBody>
      </p:sp>
      <p:sp>
        <p:nvSpPr>
          <p:cNvPr id="172" name="Google Shape;172;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10</a:t>
            </a:fld>
            <a:endParaRPr/>
          </a:p>
        </p:txBody>
      </p:sp>
      <p:sp>
        <p:nvSpPr>
          <p:cNvPr id="173" name="Google Shape;173;p23"/>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10</a:t>
            </a:fld>
            <a:endParaRPr sz="1200" dirty="0">
              <a:solidFill>
                <a:srgbClr val="FFFFFF"/>
              </a:solidFill>
              <a:highlight>
                <a:schemeClr val="accent1"/>
              </a:highlight>
            </a:endParaRPr>
          </a:p>
        </p:txBody>
      </p:sp>
      <p:cxnSp>
        <p:nvCxnSpPr>
          <p:cNvPr id="174" name="Google Shape;174;p23"/>
          <p:cNvCxnSpPr>
            <a:cxnSpLocks/>
          </p:cNvCxnSpPr>
          <p:nvPr/>
        </p:nvCxnSpPr>
        <p:spPr>
          <a:xfrm>
            <a:off x="1530375" y="1959225"/>
            <a:ext cx="0" cy="525450"/>
          </a:xfrm>
          <a:prstGeom prst="straightConnector1">
            <a:avLst/>
          </a:prstGeom>
          <a:noFill/>
          <a:ln w="19050" cap="flat" cmpd="sng">
            <a:solidFill>
              <a:schemeClr val="accent3"/>
            </a:solidFill>
            <a:prstDash val="solid"/>
            <a:round/>
            <a:headEnd type="none" w="med" len="med"/>
            <a:tailEnd type="triangle" w="med" len="med"/>
          </a:ln>
        </p:spPr>
      </p:cxnSp>
      <p:sp>
        <p:nvSpPr>
          <p:cNvPr id="175" name="Google Shape;175;p23"/>
          <p:cNvSpPr txBox="1"/>
          <p:nvPr/>
        </p:nvSpPr>
        <p:spPr>
          <a:xfrm>
            <a:off x="1790937" y="1989750"/>
            <a:ext cx="2205900" cy="464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pt-PT" sz="1500" b="1" dirty="0" err="1">
                <a:solidFill>
                  <a:srgbClr val="434343"/>
                </a:solidFill>
                <a:latin typeface="Lato"/>
                <a:ea typeface="Lato"/>
                <a:cs typeface="Lato"/>
                <a:sym typeface="Lato"/>
              </a:rPr>
              <a:t>loss</a:t>
            </a:r>
            <a:r>
              <a:rPr lang="pt-PT" sz="1500" b="1" dirty="0">
                <a:solidFill>
                  <a:srgbClr val="434343"/>
                </a:solidFill>
                <a:latin typeface="Lato"/>
                <a:ea typeface="Lato"/>
                <a:cs typeface="Lato"/>
                <a:sym typeface="Lato"/>
              </a:rPr>
              <a:t> =−log(π)∗A</a:t>
            </a:r>
            <a:endParaRPr sz="1500" b="1" dirty="0">
              <a:solidFill>
                <a:srgbClr val="434343"/>
              </a:solidFill>
              <a:latin typeface="Lato"/>
              <a:ea typeface="Lato"/>
              <a:cs typeface="Lato"/>
              <a:sym typeface="Lato"/>
            </a:endParaRPr>
          </a:p>
          <a:p>
            <a:pPr marL="0" lvl="0" indent="0" algn="l" rtl="0">
              <a:spcBef>
                <a:spcPts val="0"/>
              </a:spcBef>
              <a:spcAft>
                <a:spcPts val="0"/>
              </a:spcAft>
              <a:buNone/>
            </a:pPr>
            <a:endParaRPr dirty="0"/>
          </a:p>
        </p:txBody>
      </p:sp>
      <p:pic>
        <p:nvPicPr>
          <p:cNvPr id="3" name="Imagem 2">
            <a:extLst>
              <a:ext uri="{FF2B5EF4-FFF2-40B4-BE49-F238E27FC236}">
                <a16:creationId xmlns:a16="http://schemas.microsoft.com/office/drawing/2014/main" id="{E1AE348A-ED42-C048-9640-44DD82B8C645}"/>
              </a:ext>
            </a:extLst>
          </p:cNvPr>
          <p:cNvPicPr>
            <a:picLocks noChangeAspect="1"/>
          </p:cNvPicPr>
          <p:nvPr/>
        </p:nvPicPr>
        <p:blipFill>
          <a:blip r:embed="rId3"/>
          <a:stretch>
            <a:fillRect/>
          </a:stretch>
        </p:blipFill>
        <p:spPr>
          <a:xfrm>
            <a:off x="3030364" y="3229249"/>
            <a:ext cx="2578865" cy="18300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title"/>
          </p:nvPr>
        </p:nvSpPr>
        <p:spPr>
          <a:xfrm>
            <a:off x="676100" y="571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Approach</a:t>
            </a:r>
            <a:endParaRPr sz="3600" dirty="0">
              <a:solidFill>
                <a:schemeClr val="tx1"/>
              </a:solidFill>
            </a:endParaRPr>
          </a:p>
        </p:txBody>
      </p:sp>
      <p:sp>
        <p:nvSpPr>
          <p:cNvPr id="181" name="Google Shape;181;p24"/>
          <p:cNvSpPr txBox="1">
            <a:spLocks noGrp="1"/>
          </p:cNvSpPr>
          <p:nvPr>
            <p:ph type="body" idx="1"/>
          </p:nvPr>
        </p:nvSpPr>
        <p:spPr>
          <a:xfrm>
            <a:off x="172050" y="1818063"/>
            <a:ext cx="3875700" cy="2802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PT" sz="1500" dirty="0" err="1">
                <a:solidFill>
                  <a:srgbClr val="434343"/>
                </a:solidFill>
              </a:rPr>
              <a:t>The</a:t>
            </a:r>
            <a:r>
              <a:rPr lang="pt-PT" sz="1500" dirty="0">
                <a:solidFill>
                  <a:srgbClr val="434343"/>
                </a:solidFill>
              </a:rPr>
              <a:t> </a:t>
            </a:r>
            <a:r>
              <a:rPr lang="pt-PT" sz="1500" dirty="0" err="1">
                <a:solidFill>
                  <a:srgbClr val="434343"/>
                </a:solidFill>
              </a:rPr>
              <a:t>crux</a:t>
            </a:r>
            <a:r>
              <a:rPr lang="pt-PT" sz="1500" dirty="0">
                <a:solidFill>
                  <a:srgbClr val="434343"/>
                </a:solidFill>
              </a:rPr>
              <a:t> </a:t>
            </a:r>
            <a:r>
              <a:rPr lang="pt-PT" sz="1500" dirty="0" err="1">
                <a:solidFill>
                  <a:srgbClr val="434343"/>
                </a:solidFill>
              </a:rPr>
              <a:t>of</a:t>
            </a:r>
            <a:r>
              <a:rPr lang="pt-PT" sz="1500" dirty="0">
                <a:solidFill>
                  <a:srgbClr val="434343"/>
                </a:solidFill>
              </a:rPr>
              <a:t> </a:t>
            </a:r>
            <a:r>
              <a:rPr lang="pt-PT" sz="1500" dirty="0" err="1">
                <a:solidFill>
                  <a:srgbClr val="434343"/>
                </a:solidFill>
              </a:rPr>
              <a:t>the</a:t>
            </a:r>
            <a:r>
              <a:rPr lang="pt-PT" sz="1500" dirty="0">
                <a:solidFill>
                  <a:srgbClr val="434343"/>
                </a:solidFill>
              </a:rPr>
              <a:t> </a:t>
            </a:r>
            <a:r>
              <a:rPr lang="pt-PT" sz="1500" dirty="0" err="1">
                <a:solidFill>
                  <a:srgbClr val="434343"/>
                </a:solidFill>
              </a:rPr>
              <a:t>problem</a:t>
            </a:r>
            <a:r>
              <a:rPr lang="pt-PT" sz="1500" dirty="0">
                <a:solidFill>
                  <a:srgbClr val="434343"/>
                </a:solidFill>
              </a:rPr>
              <a:t> </a:t>
            </a:r>
            <a:r>
              <a:rPr lang="pt-PT" sz="1500" dirty="0" err="1">
                <a:solidFill>
                  <a:srgbClr val="434343"/>
                </a:solidFill>
              </a:rPr>
              <a:t>is</a:t>
            </a:r>
            <a:r>
              <a:rPr lang="pt-PT" sz="1500" dirty="0">
                <a:solidFill>
                  <a:srgbClr val="434343"/>
                </a:solidFill>
              </a:rPr>
              <a:t> to balance :</a:t>
            </a:r>
            <a:endParaRPr sz="1500" dirty="0">
              <a:solidFill>
                <a:srgbClr val="434343"/>
              </a:solidFill>
            </a:endParaRPr>
          </a:p>
          <a:p>
            <a:pPr marL="0" lvl="0" indent="0" algn="l" rtl="0">
              <a:lnSpc>
                <a:spcPct val="100000"/>
              </a:lnSpc>
              <a:spcBef>
                <a:spcPts val="0"/>
              </a:spcBef>
              <a:spcAft>
                <a:spcPts val="0"/>
              </a:spcAft>
              <a:buNone/>
            </a:pPr>
            <a:endParaRPr sz="1500" dirty="0">
              <a:solidFill>
                <a:srgbClr val="434343"/>
              </a:solidFill>
            </a:endParaRPr>
          </a:p>
          <a:p>
            <a:pPr marL="457200" lvl="0" indent="-323850" algn="l" rtl="0">
              <a:lnSpc>
                <a:spcPct val="100000"/>
              </a:lnSpc>
              <a:spcBef>
                <a:spcPts val="0"/>
              </a:spcBef>
              <a:spcAft>
                <a:spcPts val="0"/>
              </a:spcAft>
              <a:buClr>
                <a:srgbClr val="434343"/>
              </a:buClr>
              <a:buSzPts val="1500"/>
              <a:buChar char="●"/>
            </a:pPr>
            <a:r>
              <a:rPr lang="pt-PT" sz="1500" b="1" dirty="0" err="1">
                <a:solidFill>
                  <a:srgbClr val="434343"/>
                </a:solidFill>
              </a:rPr>
              <a:t>exploration</a:t>
            </a:r>
            <a:r>
              <a:rPr lang="pt-PT" sz="1500" dirty="0">
                <a:solidFill>
                  <a:srgbClr val="434343"/>
                </a:solidFill>
              </a:rPr>
              <a:t>, </a:t>
            </a:r>
            <a:r>
              <a:rPr lang="pt-PT" sz="1500" dirty="0" err="1">
                <a:solidFill>
                  <a:srgbClr val="434343"/>
                </a:solidFill>
              </a:rPr>
              <a:t>which</a:t>
            </a:r>
            <a:r>
              <a:rPr lang="pt-PT" sz="1500" dirty="0">
                <a:solidFill>
                  <a:srgbClr val="434343"/>
                </a:solidFill>
              </a:rPr>
              <a:t> </a:t>
            </a:r>
            <a:r>
              <a:rPr lang="pt-PT" sz="1500" dirty="0" err="1">
                <a:solidFill>
                  <a:srgbClr val="434343"/>
                </a:solidFill>
              </a:rPr>
              <a:t>helps</a:t>
            </a:r>
            <a:r>
              <a:rPr lang="pt-PT" sz="1500" dirty="0">
                <a:solidFill>
                  <a:srgbClr val="434343"/>
                </a:solidFill>
              </a:rPr>
              <a:t> </a:t>
            </a:r>
            <a:r>
              <a:rPr lang="pt-PT" sz="1500" dirty="0" err="1">
                <a:solidFill>
                  <a:srgbClr val="434343"/>
                </a:solidFill>
              </a:rPr>
              <a:t>us</a:t>
            </a:r>
            <a:r>
              <a:rPr lang="pt-PT" sz="1500" dirty="0">
                <a:solidFill>
                  <a:srgbClr val="434343"/>
                </a:solidFill>
              </a:rPr>
              <a:t> </a:t>
            </a:r>
            <a:r>
              <a:rPr lang="pt-PT" sz="1500" dirty="0" err="1">
                <a:solidFill>
                  <a:srgbClr val="434343"/>
                </a:solidFill>
              </a:rPr>
              <a:t>learn</a:t>
            </a:r>
            <a:r>
              <a:rPr lang="pt-PT" sz="1500" dirty="0">
                <a:solidFill>
                  <a:srgbClr val="434343"/>
                </a:solidFill>
              </a:rPr>
              <a:t> </a:t>
            </a:r>
            <a:r>
              <a:rPr lang="pt-PT" sz="1500" dirty="0" err="1">
                <a:solidFill>
                  <a:srgbClr val="434343"/>
                </a:solidFill>
              </a:rPr>
              <a:t>about</a:t>
            </a:r>
            <a:r>
              <a:rPr lang="pt-PT" sz="1500" dirty="0">
                <a:solidFill>
                  <a:srgbClr val="434343"/>
                </a:solidFill>
              </a:rPr>
              <a:t> </a:t>
            </a:r>
            <a:r>
              <a:rPr lang="pt-PT" sz="1500" dirty="0" err="1">
                <a:solidFill>
                  <a:srgbClr val="434343"/>
                </a:solidFill>
              </a:rPr>
              <a:t>which</a:t>
            </a:r>
            <a:r>
              <a:rPr lang="pt-PT" sz="1500" dirty="0">
                <a:solidFill>
                  <a:srgbClr val="434343"/>
                </a:solidFill>
              </a:rPr>
              <a:t> </a:t>
            </a:r>
            <a:r>
              <a:rPr lang="pt-PT" sz="1500" dirty="0" err="1">
                <a:solidFill>
                  <a:srgbClr val="434343"/>
                </a:solidFill>
              </a:rPr>
              <a:t>states</a:t>
            </a:r>
            <a:r>
              <a:rPr lang="pt-PT" sz="1500" dirty="0">
                <a:solidFill>
                  <a:srgbClr val="434343"/>
                </a:solidFill>
              </a:rPr>
              <a:t> are </a:t>
            </a:r>
            <a:r>
              <a:rPr lang="pt-PT" sz="1500" dirty="0" err="1">
                <a:solidFill>
                  <a:srgbClr val="434343"/>
                </a:solidFill>
              </a:rPr>
              <a:t>good</a:t>
            </a:r>
            <a:r>
              <a:rPr lang="pt-PT" sz="1500" dirty="0">
                <a:solidFill>
                  <a:srgbClr val="434343"/>
                </a:solidFill>
              </a:rPr>
              <a:t>,</a:t>
            </a:r>
            <a:endParaRPr sz="1500" dirty="0">
              <a:solidFill>
                <a:srgbClr val="434343"/>
              </a:solidFill>
            </a:endParaRPr>
          </a:p>
          <a:p>
            <a:pPr marL="0" lvl="0" indent="0" algn="l" rtl="0">
              <a:lnSpc>
                <a:spcPct val="100000"/>
              </a:lnSpc>
              <a:spcBef>
                <a:spcPts val="0"/>
              </a:spcBef>
              <a:spcAft>
                <a:spcPts val="0"/>
              </a:spcAft>
              <a:buNone/>
            </a:pPr>
            <a:endParaRPr sz="1500" dirty="0">
              <a:solidFill>
                <a:srgbClr val="434343"/>
              </a:solidFill>
            </a:endParaRPr>
          </a:p>
          <a:p>
            <a:pPr marL="457200" lvl="0" indent="-323850" algn="l" rtl="0">
              <a:lnSpc>
                <a:spcPct val="100000"/>
              </a:lnSpc>
              <a:spcBef>
                <a:spcPts val="0"/>
              </a:spcBef>
              <a:spcAft>
                <a:spcPts val="0"/>
              </a:spcAft>
              <a:buClr>
                <a:srgbClr val="434343"/>
              </a:buClr>
              <a:buSzPts val="1500"/>
              <a:buChar char="●"/>
            </a:pPr>
            <a:r>
              <a:rPr lang="pt-PT" sz="1500" b="1" dirty="0" err="1">
                <a:solidFill>
                  <a:srgbClr val="434343"/>
                </a:solidFill>
              </a:rPr>
              <a:t>exploitation</a:t>
            </a:r>
            <a:r>
              <a:rPr lang="pt-PT" sz="1500" dirty="0">
                <a:solidFill>
                  <a:srgbClr val="434343"/>
                </a:solidFill>
              </a:rPr>
              <a:t>, </a:t>
            </a:r>
            <a:r>
              <a:rPr lang="pt-PT" sz="1500" dirty="0" err="1">
                <a:solidFill>
                  <a:srgbClr val="434343"/>
                </a:solidFill>
              </a:rPr>
              <a:t>where</a:t>
            </a:r>
            <a:r>
              <a:rPr lang="pt-PT" sz="1500" dirty="0">
                <a:solidFill>
                  <a:srgbClr val="434343"/>
                </a:solidFill>
              </a:rPr>
              <a:t> </a:t>
            </a:r>
            <a:r>
              <a:rPr lang="pt-PT" sz="1500" dirty="0" err="1">
                <a:solidFill>
                  <a:srgbClr val="434343"/>
                </a:solidFill>
              </a:rPr>
              <a:t>we</a:t>
            </a:r>
            <a:r>
              <a:rPr lang="pt-PT" sz="1500" dirty="0">
                <a:solidFill>
                  <a:srgbClr val="434343"/>
                </a:solidFill>
              </a:rPr>
              <a:t> </a:t>
            </a:r>
            <a:r>
              <a:rPr lang="pt-PT" sz="1500" dirty="0" err="1">
                <a:solidFill>
                  <a:srgbClr val="434343"/>
                </a:solidFill>
              </a:rPr>
              <a:t>now</a:t>
            </a:r>
            <a:r>
              <a:rPr lang="pt-PT" sz="1500" dirty="0">
                <a:solidFill>
                  <a:srgbClr val="434343"/>
                </a:solidFill>
              </a:rPr>
              <a:t> use </a:t>
            </a:r>
            <a:r>
              <a:rPr lang="pt-PT" sz="1500" dirty="0" err="1">
                <a:solidFill>
                  <a:srgbClr val="434343"/>
                </a:solidFill>
              </a:rPr>
              <a:t>what</a:t>
            </a:r>
            <a:r>
              <a:rPr lang="pt-PT" sz="1500" dirty="0">
                <a:solidFill>
                  <a:srgbClr val="434343"/>
                </a:solidFill>
              </a:rPr>
              <a:t> </a:t>
            </a:r>
            <a:r>
              <a:rPr lang="pt-PT" sz="1500" dirty="0" err="1">
                <a:solidFill>
                  <a:srgbClr val="434343"/>
                </a:solidFill>
              </a:rPr>
              <a:t>we</a:t>
            </a:r>
            <a:r>
              <a:rPr lang="pt-PT" sz="1500" dirty="0">
                <a:solidFill>
                  <a:srgbClr val="434343"/>
                </a:solidFill>
              </a:rPr>
              <a:t> </a:t>
            </a:r>
            <a:r>
              <a:rPr lang="pt-PT" sz="1500" dirty="0" err="1">
                <a:solidFill>
                  <a:srgbClr val="434343"/>
                </a:solidFill>
              </a:rPr>
              <a:t>know</a:t>
            </a:r>
            <a:r>
              <a:rPr lang="pt-PT" sz="1500" dirty="0">
                <a:solidFill>
                  <a:srgbClr val="434343"/>
                </a:solidFill>
              </a:rPr>
              <a:t> to </a:t>
            </a:r>
            <a:r>
              <a:rPr lang="pt-PT" sz="1500" dirty="0" err="1">
                <a:solidFill>
                  <a:srgbClr val="434343"/>
                </a:solidFill>
              </a:rPr>
              <a:t>pick</a:t>
            </a:r>
            <a:r>
              <a:rPr lang="pt-PT" sz="1500" dirty="0">
                <a:solidFill>
                  <a:srgbClr val="434343"/>
                </a:solidFill>
              </a:rPr>
              <a:t> </a:t>
            </a:r>
            <a:r>
              <a:rPr lang="pt-PT" sz="1500" dirty="0" err="1">
                <a:solidFill>
                  <a:srgbClr val="434343"/>
                </a:solidFill>
              </a:rPr>
              <a:t>the</a:t>
            </a:r>
            <a:r>
              <a:rPr lang="pt-PT" sz="1500" dirty="0">
                <a:solidFill>
                  <a:srgbClr val="434343"/>
                </a:solidFill>
              </a:rPr>
              <a:t> </a:t>
            </a:r>
            <a:r>
              <a:rPr lang="pt-PT" sz="1500" dirty="0" err="1">
                <a:solidFill>
                  <a:srgbClr val="434343"/>
                </a:solidFill>
              </a:rPr>
              <a:t>best</a:t>
            </a:r>
            <a:r>
              <a:rPr lang="pt-PT" sz="1500" dirty="0">
                <a:solidFill>
                  <a:srgbClr val="434343"/>
                </a:solidFill>
              </a:rPr>
              <a:t> </a:t>
            </a:r>
            <a:r>
              <a:rPr lang="pt-PT" sz="1500" dirty="0" err="1">
                <a:solidFill>
                  <a:srgbClr val="434343"/>
                </a:solidFill>
              </a:rPr>
              <a:t>interval</a:t>
            </a:r>
            <a:r>
              <a:rPr lang="pt-PT" sz="1500" dirty="0">
                <a:solidFill>
                  <a:srgbClr val="434343"/>
                </a:solidFill>
              </a:rPr>
              <a:t> for </a:t>
            </a:r>
            <a:r>
              <a:rPr lang="pt-PT" sz="1500" dirty="0" err="1">
                <a:solidFill>
                  <a:srgbClr val="434343"/>
                </a:solidFill>
              </a:rPr>
              <a:t>each</a:t>
            </a:r>
            <a:r>
              <a:rPr lang="pt-PT" sz="1500" dirty="0">
                <a:solidFill>
                  <a:srgbClr val="434343"/>
                </a:solidFill>
              </a:rPr>
              <a:t> </a:t>
            </a:r>
            <a:r>
              <a:rPr lang="pt-PT" sz="1500" dirty="0" err="1">
                <a:solidFill>
                  <a:srgbClr val="434343"/>
                </a:solidFill>
              </a:rPr>
              <a:t>action</a:t>
            </a:r>
            <a:r>
              <a:rPr lang="pt-PT" sz="1500" dirty="0">
                <a:solidFill>
                  <a:srgbClr val="434343"/>
                </a:solidFill>
              </a:rPr>
              <a:t>.</a:t>
            </a:r>
            <a:endParaRPr sz="1500" dirty="0">
              <a:solidFill>
                <a:srgbClr val="434343"/>
              </a:solidFill>
            </a:endParaRPr>
          </a:p>
          <a:p>
            <a:pPr marL="0" lvl="0" indent="0" algn="l" rtl="0">
              <a:lnSpc>
                <a:spcPct val="100000"/>
              </a:lnSpc>
              <a:spcBef>
                <a:spcPts val="0"/>
              </a:spcBef>
              <a:spcAft>
                <a:spcPts val="0"/>
              </a:spcAft>
              <a:buNone/>
            </a:pPr>
            <a:endParaRPr sz="1500" b="1"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l" rtl="0">
              <a:lnSpc>
                <a:spcPct val="100000"/>
              </a:lnSpc>
              <a:spcBef>
                <a:spcPts val="0"/>
              </a:spcBef>
              <a:spcAft>
                <a:spcPts val="0"/>
              </a:spcAft>
              <a:buNone/>
            </a:pPr>
            <a:endParaRPr dirty="0">
              <a:solidFill>
                <a:srgbClr val="434343"/>
              </a:solidFill>
            </a:endParaRPr>
          </a:p>
          <a:p>
            <a:pPr marL="0" lvl="0" indent="0" algn="l" rtl="0">
              <a:spcBef>
                <a:spcPts val="0"/>
              </a:spcBef>
              <a:spcAft>
                <a:spcPts val="1600"/>
              </a:spcAft>
              <a:buNone/>
            </a:pPr>
            <a:endParaRPr dirty="0"/>
          </a:p>
        </p:txBody>
      </p:sp>
      <p:sp>
        <p:nvSpPr>
          <p:cNvPr id="182" name="Google Shape;18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11</a:t>
            </a:fld>
            <a:endParaRPr/>
          </a:p>
        </p:txBody>
      </p:sp>
      <p:sp>
        <p:nvSpPr>
          <p:cNvPr id="183" name="Google Shape;183;p24"/>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11</a:t>
            </a:fld>
            <a:endParaRPr sz="1200" dirty="0">
              <a:solidFill>
                <a:srgbClr val="FFFFFF"/>
              </a:solidFill>
              <a:highlight>
                <a:schemeClr val="accent1"/>
              </a:highlight>
            </a:endParaRPr>
          </a:p>
        </p:txBody>
      </p:sp>
      <p:pic>
        <p:nvPicPr>
          <p:cNvPr id="184" name="Google Shape;184;p24"/>
          <p:cNvPicPr preferRelativeResize="0"/>
          <p:nvPr/>
        </p:nvPicPr>
        <p:blipFill>
          <a:blip r:embed="rId3">
            <a:alphaModFix/>
          </a:blip>
          <a:stretch>
            <a:fillRect/>
          </a:stretch>
        </p:blipFill>
        <p:spPr>
          <a:xfrm>
            <a:off x="3945500" y="855897"/>
            <a:ext cx="5139501" cy="38939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676100" y="571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rPr>
              <a:t>Reward</a:t>
            </a:r>
            <a:r>
              <a:rPr lang="pt-PT" sz="3600" dirty="0">
                <a:solidFill>
                  <a:schemeClr val="tx1"/>
                </a:solidFill>
              </a:rPr>
              <a:t> </a:t>
            </a:r>
            <a:r>
              <a:rPr lang="en-US" sz="3600" dirty="0">
                <a:solidFill>
                  <a:schemeClr val="tx1"/>
                </a:solidFill>
              </a:rPr>
              <a:t>Functions</a:t>
            </a:r>
          </a:p>
        </p:txBody>
      </p:sp>
      <mc:AlternateContent xmlns:mc="http://schemas.openxmlformats.org/markup-compatibility/2006" xmlns:a14="http://schemas.microsoft.com/office/drawing/2010/main">
        <mc:Choice Requires="a14">
          <p:sp>
            <p:nvSpPr>
              <p:cNvPr id="190" name="Google Shape;190;p25"/>
              <p:cNvSpPr txBox="1">
                <a:spLocks noGrp="1"/>
              </p:cNvSpPr>
              <p:nvPr>
                <p:ph type="body" idx="1"/>
              </p:nvPr>
            </p:nvSpPr>
            <p:spPr>
              <a:xfrm>
                <a:off x="530679" y="1281793"/>
                <a:ext cx="8005671" cy="3327707"/>
              </a:xfrm>
              <a:prstGeom prst="rect">
                <a:avLst/>
              </a:prstGeom>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rgbClr val="434343"/>
                  </a:buClr>
                  <a:buSzPts val="1600"/>
                  <a:buChar char="●"/>
                </a:pPr>
                <a:r>
                  <a:rPr lang="en-US" sz="1600" dirty="0">
                    <a:solidFill>
                      <a:srgbClr val="434343"/>
                    </a:solidFill>
                  </a:rPr>
                  <a:t>Reward functions describe how our </a:t>
                </a:r>
                <a:r>
                  <a:rPr lang="en-US" sz="1600" b="1" dirty="0">
                    <a:solidFill>
                      <a:srgbClr val="434343"/>
                    </a:solidFill>
                  </a:rPr>
                  <a:t>agents ought to behave</a:t>
                </a:r>
                <a:r>
                  <a:rPr lang="en-US" sz="1600" dirty="0">
                    <a:solidFill>
                      <a:srgbClr val="434343"/>
                    </a:solidFill>
                  </a:rPr>
                  <a:t>. </a:t>
                </a:r>
              </a:p>
              <a:p>
                <a:pPr marL="0" lvl="0" indent="0" algn="just" rtl="0">
                  <a:lnSpc>
                    <a:spcPct val="100000"/>
                  </a:lnSpc>
                  <a:spcBef>
                    <a:spcPts val="0"/>
                  </a:spcBef>
                  <a:spcAft>
                    <a:spcPts val="0"/>
                  </a:spcAft>
                  <a:buNone/>
                </a:pPr>
                <a:endParaRPr lang="en-US" sz="1600" dirty="0">
                  <a:solidFill>
                    <a:srgbClr val="434343"/>
                  </a:solidFill>
                </a:endParaRPr>
              </a:p>
              <a:p>
                <a:pPr marL="457200" lvl="0" indent="-330200" algn="just" rtl="0">
                  <a:lnSpc>
                    <a:spcPct val="100000"/>
                  </a:lnSpc>
                  <a:spcBef>
                    <a:spcPts val="0"/>
                  </a:spcBef>
                  <a:spcAft>
                    <a:spcPts val="0"/>
                  </a:spcAft>
                  <a:buClr>
                    <a:srgbClr val="434343"/>
                  </a:buClr>
                  <a:buSzPts val="1600"/>
                  <a:buChar char="●"/>
                </a:pPr>
                <a:r>
                  <a:rPr lang="en-US" sz="1600" dirty="0">
                    <a:solidFill>
                      <a:srgbClr val="434343"/>
                    </a:solidFill>
                  </a:rPr>
                  <a:t>When the agent does a action in a certain interval, we reward it according to the following function:</a:t>
                </a:r>
              </a:p>
              <a:p>
                <a:pPr marL="457200" lvl="0" indent="-330200" algn="just" rtl="0">
                  <a:lnSpc>
                    <a:spcPct val="100000"/>
                  </a:lnSpc>
                  <a:spcBef>
                    <a:spcPts val="0"/>
                  </a:spcBef>
                  <a:spcAft>
                    <a:spcPts val="0"/>
                  </a:spcAft>
                  <a:buClr>
                    <a:srgbClr val="434343"/>
                  </a:buClr>
                  <a:buSzPts val="1600"/>
                  <a:buChar char="●"/>
                </a:pPr>
                <a:endParaRPr lang="en-US" sz="1600" dirty="0">
                  <a:solidFill>
                    <a:srgbClr val="434343"/>
                  </a:solidFill>
                </a:endParaRPr>
              </a:p>
              <a:p>
                <a:pPr marL="127000" lvl="0" indent="0" algn="ctr" rtl="0">
                  <a:lnSpc>
                    <a:spcPct val="100000"/>
                  </a:lnSpc>
                  <a:spcBef>
                    <a:spcPts val="0"/>
                  </a:spcBef>
                  <a:spcAft>
                    <a:spcPts val="0"/>
                  </a:spcAft>
                  <a:buClr>
                    <a:srgbClr val="434343"/>
                  </a:buClr>
                  <a:buSzPts val="1600"/>
                  <a:buNone/>
                </a:pPr>
                <a:r>
                  <a:rPr lang="en-US" sz="1600" dirty="0">
                    <a:solidFill>
                      <a:srgbClr val="434343"/>
                    </a:solidFill>
                  </a:rPr>
                  <a:t>		</a:t>
                </a:r>
                <a14:m>
                  <m:oMath xmlns:m="http://schemas.openxmlformats.org/officeDocument/2006/math">
                    <m:d>
                      <m:dPr>
                        <m:begChr m:val="{"/>
                        <m:endChr m:val=""/>
                        <m:ctrlPr>
                          <a:rPr lang="en-US" sz="2000" i="1" dirty="0" smtClean="0">
                            <a:solidFill>
                              <a:srgbClr val="434343"/>
                            </a:solidFill>
                            <a:latin typeface="Cambria Math" panose="02040503050406030204" pitchFamily="18" charset="0"/>
                          </a:rPr>
                        </m:ctrlPr>
                      </m:dPr>
                      <m:e>
                        <m:m>
                          <m:mPr>
                            <m:plcHide m:val="on"/>
                            <m:mcs>
                              <m:mc>
                                <m:mcPr>
                                  <m:count m:val="1"/>
                                  <m:mcJc m:val="center"/>
                                </m:mcPr>
                              </m:mc>
                            </m:mcs>
                            <m:ctrlPr>
                              <a:rPr lang="en-US" sz="2000" i="1" dirty="0" smtClean="0">
                                <a:solidFill>
                                  <a:srgbClr val="434343"/>
                                </a:solidFill>
                                <a:latin typeface="Cambria Math" panose="02040503050406030204" pitchFamily="18" charset="0"/>
                              </a:rPr>
                            </m:ctrlPr>
                          </m:mPr>
                          <m:mr>
                            <m:e>
                              <m:r>
                                <a:rPr lang="en-US" sz="2000" i="1" dirty="0" smtClean="0">
                                  <a:solidFill>
                                    <a:srgbClr val="434343"/>
                                  </a:solidFill>
                                  <a:latin typeface="Cambria Math" panose="02040503050406030204" pitchFamily="18" charset="0"/>
                                </a:rPr>
                                <m:t>𝑟</m:t>
                              </m:r>
                              <m:r>
                                <a:rPr lang="en-US" sz="2000" i="1" dirty="0" smtClean="0">
                                  <a:solidFill>
                                    <a:srgbClr val="434343"/>
                                  </a:solidFill>
                                  <a:latin typeface="Cambria Math" panose="02040503050406030204" pitchFamily="18" charset="0"/>
                                </a:rPr>
                                <m:t>=</m:t>
                              </m:r>
                              <m:f>
                                <m:fPr>
                                  <m:ctrlPr>
                                    <a:rPr lang="en-US" sz="2000" i="1" dirty="0" smtClean="0">
                                      <a:solidFill>
                                        <a:srgbClr val="434343"/>
                                      </a:solidFill>
                                      <a:latin typeface="Cambria Math" panose="02040503050406030204" pitchFamily="18" charset="0"/>
                                    </a:rPr>
                                  </m:ctrlPr>
                                </m:fPr>
                                <m:num>
                                  <m:func>
                                    <m:funcPr>
                                      <m:ctrlPr>
                                        <a:rPr lang="en-US" sz="2000" i="1" dirty="0" smtClean="0">
                                          <a:solidFill>
                                            <a:srgbClr val="434343"/>
                                          </a:solidFill>
                                          <a:latin typeface="Cambria Math" panose="02040503050406030204" pitchFamily="18" charset="0"/>
                                        </a:rPr>
                                      </m:ctrlPr>
                                    </m:funcPr>
                                    <m:fName>
                                      <m:r>
                                        <m:rPr>
                                          <m:sty m:val="p"/>
                                        </m:rPr>
                                        <a:rPr lang="en-US" sz="2000" i="1" dirty="0" smtClean="0">
                                          <a:solidFill>
                                            <a:srgbClr val="434343"/>
                                          </a:solidFill>
                                          <a:latin typeface="Cambria Math" panose="02040503050406030204" pitchFamily="18" charset="0"/>
                                        </a:rPr>
                                        <m:t>log</m:t>
                                      </m:r>
                                    </m:fName>
                                    <m:e>
                                      <m:d>
                                        <m:dPr>
                                          <m:ctrlPr>
                                            <a:rPr lang="en-US" sz="2000" i="1" dirty="0" smtClean="0">
                                              <a:solidFill>
                                                <a:srgbClr val="434343"/>
                                              </a:solidFill>
                                              <a:latin typeface="Cambria Math" panose="02040503050406030204" pitchFamily="18" charset="0"/>
                                            </a:rPr>
                                          </m:ctrlPr>
                                        </m:dPr>
                                        <m:e>
                                          <m:r>
                                            <a:rPr lang="en-US" sz="2000" i="1" dirty="0" smtClean="0">
                                              <a:solidFill>
                                                <a:srgbClr val="434343"/>
                                              </a:solidFill>
                                              <a:latin typeface="Cambria Math" panose="02040503050406030204" pitchFamily="18" charset="0"/>
                                            </a:rPr>
                                            <m:t>10</m:t>
                                          </m:r>
                                        </m:e>
                                      </m:d>
                                      <m:r>
                                        <a:rPr lang="en-US" sz="2000" i="1" dirty="0" smtClean="0">
                                          <a:solidFill>
                                            <a:srgbClr val="434343"/>
                                          </a:solidFill>
                                          <a:latin typeface="Cambria Math" panose="02040503050406030204" pitchFamily="18" charset="0"/>
                                        </a:rPr>
                                        <m:t>ⅆ</m:t>
                                      </m:r>
                                      <m:r>
                                        <a:rPr lang="en-US" sz="2000" i="1" dirty="0" smtClean="0">
                                          <a:solidFill>
                                            <a:srgbClr val="434343"/>
                                          </a:solidFill>
                                          <a:latin typeface="Cambria Math" panose="02040503050406030204" pitchFamily="18" charset="0"/>
                                        </a:rPr>
                                        <m:t>𝑎𝑦</m:t>
                                      </m:r>
                                    </m:e>
                                  </m:func>
                                </m:num>
                                <m:den>
                                  <m:eqArr>
                                    <m:eqArrPr>
                                      <m:ctrlPr>
                                        <a:rPr lang="pt-PT" sz="2000" b="0" i="1" dirty="0" smtClean="0">
                                          <a:solidFill>
                                            <a:srgbClr val="434343"/>
                                          </a:solidFill>
                                          <a:latin typeface="Cambria Math" panose="02040503050406030204" pitchFamily="18" charset="0"/>
                                        </a:rPr>
                                      </m:ctrlPr>
                                    </m:eqArrPr>
                                    <m:e>
                                      <m:r>
                                        <a:rPr lang="pt-PT" sz="2000" b="0" i="1" dirty="0" smtClean="0">
                                          <a:solidFill>
                                            <a:srgbClr val="434343"/>
                                          </a:solidFill>
                                          <a:latin typeface="Cambria Math" panose="02040503050406030204" pitchFamily="18" charset="0"/>
                                        </a:rPr>
                                        <m:t>𝑑𝑖𝑠𝑡</m:t>
                                      </m:r>
                                    </m:e>
                                    <m:e/>
                                  </m:eqArr>
                                </m:den>
                              </m:f>
                              <m:r>
                                <a:rPr lang="pt-PT" sz="2000" b="0" i="1" dirty="0" smtClean="0">
                                  <a:solidFill>
                                    <a:srgbClr val="434343"/>
                                  </a:solidFill>
                                  <a:latin typeface="Cambria Math" panose="02040503050406030204" pitchFamily="18" charset="0"/>
                                </a:rPr>
                                <m:t> </m:t>
                              </m:r>
                              <m:r>
                                <a:rPr lang="en-US" sz="2000" i="1" dirty="0" smtClean="0">
                                  <a:solidFill>
                                    <a:srgbClr val="434343"/>
                                  </a:solidFill>
                                  <a:latin typeface="Cambria Math" panose="02040503050406030204" pitchFamily="18" charset="0"/>
                                </a:rPr>
                                <m:t>,</m:t>
                              </m:r>
                              <m:r>
                                <a:rPr lang="pt-PT" sz="2000" b="0" i="1" dirty="0" smtClean="0">
                                  <a:solidFill>
                                    <a:srgbClr val="434343"/>
                                  </a:solidFill>
                                  <a:latin typeface="Cambria Math" panose="02040503050406030204" pitchFamily="18" charset="0"/>
                                </a:rPr>
                                <m:t> </m:t>
                              </m:r>
                              <m:r>
                                <a:rPr lang="en-US" sz="2000" i="1" dirty="0" smtClean="0">
                                  <a:solidFill>
                                    <a:srgbClr val="434343"/>
                                  </a:solidFill>
                                  <a:latin typeface="Cambria Math" panose="02040503050406030204" pitchFamily="18" charset="0"/>
                                </a:rPr>
                                <m:t>𝑑</m:t>
                              </m:r>
                              <m:r>
                                <a:rPr lang="en-US" sz="2000" i="1" dirty="0" smtClean="0">
                                  <a:solidFill>
                                    <a:srgbClr val="434343"/>
                                  </a:solidFill>
                                  <a:latin typeface="Cambria Math" panose="02040503050406030204" pitchFamily="18" charset="0"/>
                                </a:rPr>
                                <m:t>ⅈ</m:t>
                              </m:r>
                              <m:r>
                                <a:rPr lang="en-US" sz="2000" i="1" dirty="0" smtClean="0">
                                  <a:solidFill>
                                    <a:srgbClr val="434343"/>
                                  </a:solidFill>
                                  <a:latin typeface="Cambria Math" panose="02040503050406030204" pitchFamily="18" charset="0"/>
                                </a:rPr>
                                <m:t>𝑠𝑡</m:t>
                              </m:r>
                              <m:r>
                                <a:rPr lang="en-US" sz="2000" i="1" dirty="0" smtClean="0">
                                  <a:solidFill>
                                    <a:srgbClr val="434343"/>
                                  </a:solidFill>
                                  <a:latin typeface="Cambria Math" panose="02040503050406030204" pitchFamily="18" charset="0"/>
                                </a:rPr>
                                <m:t>≤5</m:t>
                              </m:r>
                            </m:e>
                          </m:mr>
                          <m:mr>
                            <m:e>
                              <m:r>
                                <a:rPr lang="en-US" sz="2000" i="1" dirty="0" smtClean="0">
                                  <a:solidFill>
                                    <a:srgbClr val="434343"/>
                                  </a:solidFill>
                                  <a:latin typeface="Cambria Math" panose="02040503050406030204" pitchFamily="18" charset="0"/>
                                </a:rPr>
                                <m:t>𝑟</m:t>
                              </m:r>
                              <m:r>
                                <a:rPr lang="en-US" sz="2000" i="1" dirty="0" smtClean="0">
                                  <a:solidFill>
                                    <a:srgbClr val="434343"/>
                                  </a:solidFill>
                                  <a:latin typeface="Cambria Math" panose="02040503050406030204" pitchFamily="18" charset="0"/>
                                </a:rPr>
                                <m:t>=</m:t>
                              </m:r>
                              <m:f>
                                <m:fPr>
                                  <m:ctrlPr>
                                    <a:rPr lang="en-US" sz="2000" i="1" dirty="0" smtClean="0">
                                      <a:solidFill>
                                        <a:srgbClr val="434343"/>
                                      </a:solidFill>
                                      <a:latin typeface="Cambria Math" panose="02040503050406030204" pitchFamily="18" charset="0"/>
                                    </a:rPr>
                                  </m:ctrlPr>
                                </m:fPr>
                                <m:num>
                                  <m:func>
                                    <m:funcPr>
                                      <m:ctrlPr>
                                        <a:rPr lang="en-US" sz="2000" i="1" dirty="0" smtClean="0">
                                          <a:solidFill>
                                            <a:srgbClr val="434343"/>
                                          </a:solidFill>
                                          <a:latin typeface="Cambria Math" panose="02040503050406030204" pitchFamily="18" charset="0"/>
                                        </a:rPr>
                                      </m:ctrlPr>
                                    </m:funcPr>
                                    <m:fName>
                                      <m:r>
                                        <m:rPr>
                                          <m:sty m:val="p"/>
                                        </m:rPr>
                                        <a:rPr lang="en-US" sz="2000" i="1" dirty="0" smtClean="0">
                                          <a:solidFill>
                                            <a:srgbClr val="434343"/>
                                          </a:solidFill>
                                          <a:latin typeface="Cambria Math" panose="02040503050406030204" pitchFamily="18" charset="0"/>
                                        </a:rPr>
                                        <m:t>log</m:t>
                                      </m:r>
                                    </m:fName>
                                    <m:e>
                                      <m:d>
                                        <m:dPr>
                                          <m:ctrlPr>
                                            <a:rPr lang="en-US" sz="2000" i="1" dirty="0" smtClean="0">
                                              <a:solidFill>
                                                <a:srgbClr val="434343"/>
                                              </a:solidFill>
                                              <a:latin typeface="Cambria Math" panose="02040503050406030204" pitchFamily="18" charset="0"/>
                                            </a:rPr>
                                          </m:ctrlPr>
                                        </m:dPr>
                                        <m:e>
                                          <m:r>
                                            <a:rPr lang="en-US" sz="2000" i="1" dirty="0" smtClean="0">
                                              <a:solidFill>
                                                <a:srgbClr val="434343"/>
                                              </a:solidFill>
                                              <a:latin typeface="Cambria Math" panose="02040503050406030204" pitchFamily="18" charset="0"/>
                                            </a:rPr>
                                            <m:t>10</m:t>
                                          </m:r>
                                        </m:e>
                                      </m:d>
                                      <m:r>
                                        <a:rPr lang="en-US" sz="2000" i="1" dirty="0" smtClean="0">
                                          <a:solidFill>
                                            <a:srgbClr val="434343"/>
                                          </a:solidFill>
                                          <a:latin typeface="Cambria Math" panose="02040503050406030204" pitchFamily="18" charset="0"/>
                                        </a:rPr>
                                        <m:t>ⅆ</m:t>
                                      </m:r>
                                      <m:r>
                                        <a:rPr lang="en-US" sz="2000" i="1" dirty="0" smtClean="0">
                                          <a:solidFill>
                                            <a:srgbClr val="434343"/>
                                          </a:solidFill>
                                          <a:latin typeface="Cambria Math" panose="02040503050406030204" pitchFamily="18" charset="0"/>
                                        </a:rPr>
                                        <m:t>𝑎𝑦</m:t>
                                      </m:r>
                                    </m:e>
                                  </m:func>
                                </m:num>
                                <m:den>
                                  <m:r>
                                    <a:rPr lang="en-US" sz="2000" i="1" dirty="0" smtClean="0">
                                      <a:solidFill>
                                        <a:srgbClr val="434343"/>
                                      </a:solidFill>
                                      <a:latin typeface="Cambria Math" panose="02040503050406030204" pitchFamily="18" charset="0"/>
                                    </a:rPr>
                                    <m:t>−</m:t>
                                  </m:r>
                                  <m:f>
                                    <m:fPr>
                                      <m:ctrlPr>
                                        <a:rPr lang="en-US" sz="2000" i="1" dirty="0" smtClean="0">
                                          <a:solidFill>
                                            <a:srgbClr val="434343"/>
                                          </a:solidFill>
                                          <a:latin typeface="Cambria Math" panose="02040503050406030204" pitchFamily="18" charset="0"/>
                                        </a:rPr>
                                      </m:ctrlPr>
                                    </m:fPr>
                                    <m:num>
                                      <m:r>
                                        <a:rPr lang="en-US" sz="2000" i="1" dirty="0" smtClean="0">
                                          <a:solidFill>
                                            <a:srgbClr val="434343"/>
                                          </a:solidFill>
                                          <a:latin typeface="Cambria Math" panose="02040503050406030204" pitchFamily="18" charset="0"/>
                                        </a:rPr>
                                        <m:t>10</m:t>
                                      </m:r>
                                    </m:num>
                                    <m:den>
                                      <m:r>
                                        <a:rPr lang="en-US" sz="2000" i="1" dirty="0" smtClean="0">
                                          <a:solidFill>
                                            <a:srgbClr val="434343"/>
                                          </a:solidFill>
                                          <a:latin typeface="Cambria Math" panose="02040503050406030204" pitchFamily="18" charset="0"/>
                                        </a:rPr>
                                        <m:t>𝑑</m:t>
                                      </m:r>
                                      <m:r>
                                        <a:rPr lang="en-US" sz="2000" i="1" dirty="0" smtClean="0">
                                          <a:solidFill>
                                            <a:srgbClr val="434343"/>
                                          </a:solidFill>
                                          <a:latin typeface="Cambria Math" panose="02040503050406030204" pitchFamily="18" charset="0"/>
                                        </a:rPr>
                                        <m:t>ⅈ</m:t>
                                      </m:r>
                                      <m:r>
                                        <a:rPr lang="en-US" sz="2000" i="1" dirty="0" smtClean="0">
                                          <a:solidFill>
                                            <a:srgbClr val="434343"/>
                                          </a:solidFill>
                                          <a:latin typeface="Cambria Math" panose="02040503050406030204" pitchFamily="18" charset="0"/>
                                        </a:rPr>
                                        <m:t>𝑠𝑡</m:t>
                                      </m:r>
                                    </m:den>
                                  </m:f>
                                </m:den>
                              </m:f>
                              <m:r>
                                <a:rPr lang="pt-PT" sz="2000" b="0" i="1" dirty="0" smtClean="0">
                                  <a:solidFill>
                                    <a:srgbClr val="434343"/>
                                  </a:solidFill>
                                  <a:latin typeface="Cambria Math" panose="02040503050406030204" pitchFamily="18" charset="0"/>
                                </a:rPr>
                                <m:t> </m:t>
                              </m:r>
                              <m:r>
                                <a:rPr lang="en-US" sz="2000" i="1" dirty="0" smtClean="0">
                                  <a:solidFill>
                                    <a:srgbClr val="434343"/>
                                  </a:solidFill>
                                  <a:latin typeface="Cambria Math" panose="02040503050406030204" pitchFamily="18" charset="0"/>
                                </a:rPr>
                                <m:t>,</m:t>
                              </m:r>
                              <m:r>
                                <a:rPr lang="pt-PT" sz="2000" b="0" i="1" dirty="0" smtClean="0">
                                  <a:solidFill>
                                    <a:srgbClr val="434343"/>
                                  </a:solidFill>
                                  <a:latin typeface="Cambria Math" panose="02040503050406030204" pitchFamily="18" charset="0"/>
                                </a:rPr>
                                <m:t> </m:t>
                              </m:r>
                              <m:r>
                                <a:rPr lang="en-US" sz="2000" i="1" dirty="0" smtClean="0">
                                  <a:solidFill>
                                    <a:srgbClr val="434343"/>
                                  </a:solidFill>
                                  <a:latin typeface="Cambria Math" panose="02040503050406030204" pitchFamily="18" charset="0"/>
                                </a:rPr>
                                <m:t>𝑑</m:t>
                              </m:r>
                              <m:r>
                                <a:rPr lang="en-US" sz="2000" i="1" dirty="0" smtClean="0">
                                  <a:solidFill>
                                    <a:srgbClr val="434343"/>
                                  </a:solidFill>
                                  <a:latin typeface="Cambria Math" panose="02040503050406030204" pitchFamily="18" charset="0"/>
                                </a:rPr>
                                <m:t>ⅈ</m:t>
                              </m:r>
                              <m:r>
                                <a:rPr lang="en-US" sz="2000" i="1" dirty="0" smtClean="0">
                                  <a:solidFill>
                                    <a:srgbClr val="434343"/>
                                  </a:solidFill>
                                  <a:latin typeface="Cambria Math" panose="02040503050406030204" pitchFamily="18" charset="0"/>
                                </a:rPr>
                                <m:t>𝑠𝑡</m:t>
                              </m:r>
                              <m:r>
                                <a:rPr lang="en-US" sz="2000" i="1" dirty="0" smtClean="0">
                                  <a:solidFill>
                                    <a:srgbClr val="434343"/>
                                  </a:solidFill>
                                  <a:latin typeface="Cambria Math" panose="02040503050406030204" pitchFamily="18" charset="0"/>
                                </a:rPr>
                                <m:t>&gt;5</m:t>
                              </m:r>
                            </m:e>
                          </m:mr>
                        </m:m>
                      </m:e>
                    </m:d>
                  </m:oMath>
                </a14:m>
                <a:r>
                  <a:rPr lang="en-US" sz="1800" dirty="0">
                    <a:solidFill>
                      <a:srgbClr val="434343"/>
                    </a:solidFill>
                  </a:rPr>
                  <a:t>	</a:t>
                </a:r>
                <a:r>
                  <a:rPr lang="en-US" sz="1600" dirty="0">
                    <a:solidFill>
                      <a:srgbClr val="434343"/>
                    </a:solidFill>
                  </a:rPr>
                  <a:t>		</a:t>
                </a:r>
              </a:p>
              <a:p>
                <a:pPr marL="0" lvl="0" indent="0" algn="just" rtl="0">
                  <a:lnSpc>
                    <a:spcPct val="100000"/>
                  </a:lnSpc>
                  <a:spcBef>
                    <a:spcPts val="0"/>
                  </a:spcBef>
                  <a:spcAft>
                    <a:spcPts val="0"/>
                  </a:spcAft>
                  <a:buNone/>
                </a:pPr>
                <a:endParaRPr lang="en-US" sz="1600" dirty="0">
                  <a:solidFill>
                    <a:srgbClr val="434343"/>
                  </a:solidFill>
                </a:endParaRPr>
              </a:p>
              <a:p>
                <a:pPr marL="0" lvl="0" indent="0" algn="just" rtl="0">
                  <a:lnSpc>
                    <a:spcPct val="100000"/>
                  </a:lnSpc>
                  <a:spcBef>
                    <a:spcPts val="0"/>
                  </a:spcBef>
                  <a:spcAft>
                    <a:spcPts val="0"/>
                  </a:spcAft>
                  <a:buNone/>
                </a:pPr>
                <a:r>
                  <a:rPr lang="en-US" sz="1500" dirty="0">
                    <a:solidFill>
                      <a:srgbClr val="434343"/>
                    </a:solidFill>
                  </a:rPr>
                  <a:t> </a:t>
                </a:r>
              </a:p>
              <a:p>
                <a:pPr marL="0" lvl="0" indent="0" algn="just" rtl="0">
                  <a:lnSpc>
                    <a:spcPct val="100000"/>
                  </a:lnSpc>
                  <a:spcBef>
                    <a:spcPts val="0"/>
                  </a:spcBef>
                  <a:spcAft>
                    <a:spcPts val="0"/>
                  </a:spcAft>
                  <a:buNone/>
                </a:pPr>
                <a:endParaRPr lang="en-US" sz="1500" dirty="0">
                  <a:solidFill>
                    <a:srgbClr val="434343"/>
                  </a:solidFill>
                </a:endParaRPr>
              </a:p>
              <a:p>
                <a:pPr marL="0" lvl="0" indent="0" algn="l" rtl="0">
                  <a:lnSpc>
                    <a:spcPct val="100000"/>
                  </a:lnSpc>
                  <a:spcBef>
                    <a:spcPts val="0"/>
                  </a:spcBef>
                  <a:spcAft>
                    <a:spcPts val="0"/>
                  </a:spcAft>
                  <a:buNone/>
                </a:pPr>
                <a:endParaRPr lang="en-US" sz="1500" b="1" dirty="0">
                  <a:solidFill>
                    <a:srgbClr val="434343"/>
                  </a:solidFill>
                </a:endParaRPr>
              </a:p>
              <a:p>
                <a:pPr marL="0" lvl="0" indent="0" algn="l" rtl="0">
                  <a:lnSpc>
                    <a:spcPct val="100000"/>
                  </a:lnSpc>
                  <a:spcBef>
                    <a:spcPts val="0"/>
                  </a:spcBef>
                  <a:spcAft>
                    <a:spcPts val="0"/>
                  </a:spcAft>
                  <a:buNone/>
                </a:pPr>
                <a:endParaRPr lang="en-US" sz="1500" b="1" dirty="0">
                  <a:solidFill>
                    <a:srgbClr val="434343"/>
                  </a:solidFill>
                </a:endParaRPr>
              </a:p>
              <a:p>
                <a:pPr marL="0" lvl="0" indent="0" algn="just" rtl="0">
                  <a:lnSpc>
                    <a:spcPct val="100000"/>
                  </a:lnSpc>
                  <a:spcBef>
                    <a:spcPts val="0"/>
                  </a:spcBef>
                  <a:spcAft>
                    <a:spcPts val="0"/>
                  </a:spcAft>
                  <a:buNone/>
                </a:pPr>
                <a:endParaRPr lang="en-US" sz="1500" dirty="0">
                  <a:solidFill>
                    <a:srgbClr val="434343"/>
                  </a:solidFill>
                </a:endParaRPr>
              </a:p>
              <a:p>
                <a:pPr marL="0" lvl="0" indent="0" algn="l" rtl="0">
                  <a:lnSpc>
                    <a:spcPct val="100000"/>
                  </a:lnSpc>
                  <a:spcBef>
                    <a:spcPts val="0"/>
                  </a:spcBef>
                  <a:spcAft>
                    <a:spcPts val="0"/>
                  </a:spcAft>
                  <a:buNone/>
                </a:pPr>
                <a:endParaRPr lang="en-US" dirty="0">
                  <a:solidFill>
                    <a:srgbClr val="434343"/>
                  </a:solidFill>
                </a:endParaRPr>
              </a:p>
              <a:p>
                <a:pPr marL="0" lvl="0" indent="0" algn="l" rtl="0">
                  <a:spcBef>
                    <a:spcPts val="0"/>
                  </a:spcBef>
                  <a:spcAft>
                    <a:spcPts val="1600"/>
                  </a:spcAft>
                  <a:buNone/>
                </a:pPr>
                <a:endParaRPr dirty="0"/>
              </a:p>
            </p:txBody>
          </p:sp>
        </mc:Choice>
        <mc:Fallback xmlns="">
          <p:sp>
            <p:nvSpPr>
              <p:cNvPr id="190" name="Google Shape;190;p25"/>
              <p:cNvSpPr txBox="1">
                <a:spLocks noGrp="1" noRot="1" noChangeAspect="1" noMove="1" noResize="1" noEditPoints="1" noAdjustHandles="1" noChangeArrowheads="1" noChangeShapeType="1" noTextEdit="1"/>
              </p:cNvSpPr>
              <p:nvPr>
                <p:ph type="body" idx="1"/>
              </p:nvPr>
            </p:nvSpPr>
            <p:spPr>
              <a:xfrm>
                <a:off x="530679" y="1281793"/>
                <a:ext cx="8005671" cy="3327707"/>
              </a:xfrm>
              <a:prstGeom prst="rect">
                <a:avLst/>
              </a:prstGeom>
              <a:blipFill>
                <a:blip r:embed="rId3"/>
                <a:stretch>
                  <a:fillRect r="-457"/>
                </a:stretch>
              </a:blipFill>
            </p:spPr>
            <p:txBody>
              <a:bodyPr/>
              <a:lstStyle/>
              <a:p>
                <a:r>
                  <a:rPr lang="pt-PT">
                    <a:noFill/>
                  </a:rPr>
                  <a:t> </a:t>
                </a:r>
              </a:p>
            </p:txBody>
          </p:sp>
        </mc:Fallback>
      </mc:AlternateContent>
      <p:sp>
        <p:nvSpPr>
          <p:cNvPr id="191" name="Google Shape;19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12</a:t>
            </a:fld>
            <a:endParaRPr/>
          </a:p>
        </p:txBody>
      </p:sp>
      <p:sp>
        <p:nvSpPr>
          <p:cNvPr id="192" name="Google Shape;192;p25"/>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12</a:t>
            </a:fld>
            <a:endParaRPr sz="1200" dirty="0">
              <a:solidFill>
                <a:srgbClr val="FFFFFF"/>
              </a:solidFill>
              <a:highlight>
                <a:schemeClr val="accent1"/>
              </a:highlight>
            </a:endParaRPr>
          </a:p>
        </p:txBody>
      </p:sp>
      <p:pic>
        <p:nvPicPr>
          <p:cNvPr id="2" name="Imagem 1">
            <a:extLst>
              <a:ext uri="{FF2B5EF4-FFF2-40B4-BE49-F238E27FC236}">
                <a16:creationId xmlns:a16="http://schemas.microsoft.com/office/drawing/2014/main" id="{12C203EB-F3FB-0648-9E5E-6CCEF2C0216F}"/>
              </a:ext>
            </a:extLst>
          </p:cNvPr>
          <p:cNvPicPr>
            <a:picLocks noChangeAspect="1"/>
          </p:cNvPicPr>
          <p:nvPr/>
        </p:nvPicPr>
        <p:blipFill>
          <a:blip r:embed="rId4"/>
          <a:stretch>
            <a:fillRect/>
          </a:stretch>
        </p:blipFill>
        <p:spPr>
          <a:xfrm>
            <a:off x="1221096" y="2591707"/>
            <a:ext cx="1270000" cy="127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571500" y="558133"/>
            <a:ext cx="7886700" cy="994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Reward</a:t>
            </a:r>
            <a:r>
              <a:rPr lang="pt-PT" sz="3600" dirty="0">
                <a:solidFill>
                  <a:schemeClr val="tx1"/>
                </a:solidFill>
              </a:rPr>
              <a:t> </a:t>
            </a:r>
            <a:r>
              <a:rPr lang="en-US" sz="3600" dirty="0">
                <a:solidFill>
                  <a:schemeClr val="tx1"/>
                </a:solidFill>
              </a:rPr>
              <a:t>Functions</a:t>
            </a:r>
          </a:p>
        </p:txBody>
      </p:sp>
      <p:sp>
        <p:nvSpPr>
          <p:cNvPr id="190" name="Google Shape;190;p25"/>
          <p:cNvSpPr txBox="1">
            <a:spLocks noGrp="1"/>
          </p:cNvSpPr>
          <p:nvPr>
            <p:ph sz="half" idx="1"/>
          </p:nvPr>
        </p:nvSpPr>
        <p:spPr>
          <a:prstGeom prst="rect">
            <a:avLst/>
          </a:prstGeom>
        </p:spPr>
        <p:txBody>
          <a:bodyPr spcFirstLastPara="1" wrap="square" lIns="91425" tIns="91425" rIns="91425" bIns="91425" anchor="t" anchorCtr="0">
            <a:noAutofit/>
          </a:bodyPr>
          <a:lstStyle/>
          <a:p>
            <a:pPr marL="127000" lvl="0" indent="0" algn="just" rtl="0">
              <a:lnSpc>
                <a:spcPct val="100000"/>
              </a:lnSpc>
              <a:spcBef>
                <a:spcPts val="0"/>
              </a:spcBef>
              <a:spcAft>
                <a:spcPts val="0"/>
              </a:spcAft>
              <a:buClr>
                <a:srgbClr val="434343"/>
              </a:buClr>
              <a:buSzPts val="1600"/>
              <a:buNone/>
            </a:pPr>
            <a:r>
              <a:rPr lang="en-US" sz="1600" dirty="0">
                <a:solidFill>
                  <a:srgbClr val="434343"/>
                </a:solidFill>
              </a:rPr>
              <a:t>	</a:t>
            </a:r>
          </a:p>
          <a:p>
            <a:pPr marL="0" lvl="0" indent="0" algn="just" rtl="0">
              <a:lnSpc>
                <a:spcPct val="100000"/>
              </a:lnSpc>
              <a:spcBef>
                <a:spcPts val="0"/>
              </a:spcBef>
              <a:spcAft>
                <a:spcPts val="0"/>
              </a:spcAft>
              <a:buNone/>
            </a:pPr>
            <a:endParaRPr lang="en-US" sz="1600" dirty="0">
              <a:solidFill>
                <a:srgbClr val="434343"/>
              </a:solidFill>
            </a:endParaRPr>
          </a:p>
          <a:p>
            <a:pPr marL="0" lvl="0" indent="0" algn="just" rtl="0">
              <a:lnSpc>
                <a:spcPct val="100000"/>
              </a:lnSpc>
              <a:spcBef>
                <a:spcPts val="0"/>
              </a:spcBef>
              <a:spcAft>
                <a:spcPts val="0"/>
              </a:spcAft>
              <a:buNone/>
            </a:pPr>
            <a:r>
              <a:rPr lang="en-US" sz="1500" dirty="0">
                <a:solidFill>
                  <a:srgbClr val="434343"/>
                </a:solidFill>
              </a:rPr>
              <a:t> </a:t>
            </a:r>
          </a:p>
          <a:p>
            <a:pPr marL="0" lvl="0" indent="0" algn="just" rtl="0">
              <a:lnSpc>
                <a:spcPct val="100000"/>
              </a:lnSpc>
              <a:spcBef>
                <a:spcPts val="0"/>
              </a:spcBef>
              <a:spcAft>
                <a:spcPts val="0"/>
              </a:spcAft>
              <a:buNone/>
            </a:pPr>
            <a:endParaRPr lang="en-US" sz="1500" dirty="0">
              <a:solidFill>
                <a:srgbClr val="434343"/>
              </a:solidFill>
            </a:endParaRPr>
          </a:p>
          <a:p>
            <a:pPr marL="0" lvl="0" indent="0" algn="l" rtl="0">
              <a:lnSpc>
                <a:spcPct val="100000"/>
              </a:lnSpc>
              <a:spcBef>
                <a:spcPts val="0"/>
              </a:spcBef>
              <a:spcAft>
                <a:spcPts val="0"/>
              </a:spcAft>
              <a:buNone/>
            </a:pPr>
            <a:endParaRPr lang="en-US" sz="1500" b="1" dirty="0">
              <a:solidFill>
                <a:srgbClr val="434343"/>
              </a:solidFill>
            </a:endParaRPr>
          </a:p>
          <a:p>
            <a:pPr marL="0" lvl="0" indent="0" algn="l" rtl="0">
              <a:lnSpc>
                <a:spcPct val="100000"/>
              </a:lnSpc>
              <a:spcBef>
                <a:spcPts val="0"/>
              </a:spcBef>
              <a:spcAft>
                <a:spcPts val="0"/>
              </a:spcAft>
              <a:buNone/>
            </a:pPr>
            <a:endParaRPr lang="en-US" sz="1500" b="1" dirty="0">
              <a:solidFill>
                <a:srgbClr val="434343"/>
              </a:solidFill>
            </a:endParaRPr>
          </a:p>
          <a:p>
            <a:pPr marL="0" lvl="0" indent="0" algn="just" rtl="0">
              <a:lnSpc>
                <a:spcPct val="100000"/>
              </a:lnSpc>
              <a:spcBef>
                <a:spcPts val="0"/>
              </a:spcBef>
              <a:spcAft>
                <a:spcPts val="0"/>
              </a:spcAft>
              <a:buNone/>
            </a:pPr>
            <a:endParaRPr lang="en-US" sz="1500" dirty="0">
              <a:solidFill>
                <a:srgbClr val="434343"/>
              </a:solidFill>
            </a:endParaRPr>
          </a:p>
          <a:p>
            <a:pPr marL="0" lvl="0" indent="0" algn="l" rtl="0">
              <a:lnSpc>
                <a:spcPct val="100000"/>
              </a:lnSpc>
              <a:spcBef>
                <a:spcPts val="0"/>
              </a:spcBef>
              <a:spcAft>
                <a:spcPts val="0"/>
              </a:spcAft>
              <a:buNone/>
            </a:pPr>
            <a:endParaRPr lang="en-US" dirty="0">
              <a:solidFill>
                <a:srgbClr val="434343"/>
              </a:solidFill>
            </a:endParaRPr>
          </a:p>
          <a:p>
            <a:pPr marL="0" lvl="0" indent="0" algn="l" rtl="0">
              <a:spcBef>
                <a:spcPts val="0"/>
              </a:spcBef>
              <a:spcAft>
                <a:spcPts val="1600"/>
              </a:spcAft>
              <a:buNone/>
            </a:pPr>
            <a:endParaRPr dirty="0"/>
          </a:p>
        </p:txBody>
      </p:sp>
      <p:pic>
        <p:nvPicPr>
          <p:cNvPr id="6" name="Marcador de Posição de Conteúdo 5">
            <a:extLst>
              <a:ext uri="{FF2B5EF4-FFF2-40B4-BE49-F238E27FC236}">
                <a16:creationId xmlns:a16="http://schemas.microsoft.com/office/drawing/2014/main" id="{DB055084-687F-43B1-8AD3-73BDDC3FAC33}"/>
              </a:ext>
            </a:extLst>
          </p:cNvPr>
          <p:cNvPicPr>
            <a:picLocks noGrp="1" noChangeAspect="1"/>
          </p:cNvPicPr>
          <p:nvPr>
            <p:ph sz="half" idx="2"/>
          </p:nvPr>
        </p:nvPicPr>
        <p:blipFill>
          <a:blip r:embed="rId3"/>
          <a:stretch>
            <a:fillRect/>
          </a:stretch>
        </p:blipFill>
        <p:spPr>
          <a:xfrm>
            <a:off x="4708524" y="1552305"/>
            <a:ext cx="4101311" cy="2535976"/>
          </a:xfrm>
        </p:spPr>
      </p:pic>
      <p:sp>
        <p:nvSpPr>
          <p:cNvPr id="192" name="Google Shape;192;p25"/>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13</a:t>
            </a:fld>
            <a:endParaRPr sz="1200" dirty="0">
              <a:solidFill>
                <a:srgbClr val="FFFFFF"/>
              </a:solidFill>
              <a:highlight>
                <a:schemeClr val="accent1"/>
              </a:highlight>
            </a:endParaRPr>
          </a:p>
        </p:txBody>
      </p:sp>
      <p:pic>
        <p:nvPicPr>
          <p:cNvPr id="8" name="Imagem 7">
            <a:extLst>
              <a:ext uri="{FF2B5EF4-FFF2-40B4-BE49-F238E27FC236}">
                <a16:creationId xmlns:a16="http://schemas.microsoft.com/office/drawing/2014/main" id="{E5A474B4-11C2-4DE1-BAC8-7DEC6FB10E5F}"/>
              </a:ext>
            </a:extLst>
          </p:cNvPr>
          <p:cNvPicPr>
            <a:picLocks noChangeAspect="1"/>
          </p:cNvPicPr>
          <p:nvPr/>
        </p:nvPicPr>
        <p:blipFill>
          <a:blip r:embed="rId4"/>
          <a:stretch>
            <a:fillRect/>
          </a:stretch>
        </p:blipFill>
        <p:spPr>
          <a:xfrm>
            <a:off x="473885" y="1552305"/>
            <a:ext cx="4246665" cy="2625854"/>
          </a:xfrm>
          <a:prstGeom prst="rect">
            <a:avLst/>
          </a:prstGeom>
        </p:spPr>
      </p:pic>
      <p:sp>
        <p:nvSpPr>
          <p:cNvPr id="9" name="CaixaDeTexto 8">
            <a:extLst>
              <a:ext uri="{FF2B5EF4-FFF2-40B4-BE49-F238E27FC236}">
                <a16:creationId xmlns:a16="http://schemas.microsoft.com/office/drawing/2014/main" id="{D2569FC2-ACD9-423D-96DB-E12D44C220C4}"/>
              </a:ext>
            </a:extLst>
          </p:cNvPr>
          <p:cNvSpPr txBox="1"/>
          <p:nvPr/>
        </p:nvSpPr>
        <p:spPr>
          <a:xfrm>
            <a:off x="628650" y="4286250"/>
            <a:ext cx="3306536" cy="369332"/>
          </a:xfrm>
          <a:prstGeom prst="rect">
            <a:avLst/>
          </a:prstGeom>
          <a:noFill/>
        </p:spPr>
        <p:txBody>
          <a:bodyPr wrap="square" rtlCol="0">
            <a:spAutoFit/>
          </a:bodyPr>
          <a:lstStyle/>
          <a:p>
            <a:r>
              <a:rPr lang="en-US" dirty="0"/>
              <a:t>For </a:t>
            </a:r>
            <a:r>
              <a:rPr lang="en-US" dirty="0" err="1"/>
              <a:t>dist</a:t>
            </a:r>
            <a:r>
              <a:rPr lang="en-US" dirty="0"/>
              <a:t>=1;</a:t>
            </a:r>
          </a:p>
        </p:txBody>
      </p:sp>
      <p:sp>
        <p:nvSpPr>
          <p:cNvPr id="14" name="CaixaDeTexto 13">
            <a:extLst>
              <a:ext uri="{FF2B5EF4-FFF2-40B4-BE49-F238E27FC236}">
                <a16:creationId xmlns:a16="http://schemas.microsoft.com/office/drawing/2014/main" id="{48D909A7-07DE-4EE6-88D8-35BB71B13FB6}"/>
              </a:ext>
            </a:extLst>
          </p:cNvPr>
          <p:cNvSpPr txBox="1"/>
          <p:nvPr/>
        </p:nvSpPr>
        <p:spPr>
          <a:xfrm>
            <a:off x="5073746" y="4309278"/>
            <a:ext cx="3306536" cy="369332"/>
          </a:xfrm>
          <a:prstGeom prst="rect">
            <a:avLst/>
          </a:prstGeom>
          <a:noFill/>
        </p:spPr>
        <p:txBody>
          <a:bodyPr wrap="square" rtlCol="0">
            <a:spAutoFit/>
          </a:bodyPr>
          <a:lstStyle/>
          <a:p>
            <a:r>
              <a:rPr lang="en-US" dirty="0"/>
              <a:t>For day=1;</a:t>
            </a:r>
          </a:p>
        </p:txBody>
      </p:sp>
    </p:spTree>
    <p:extLst>
      <p:ext uri="{BB962C8B-B14F-4D97-AF65-F5344CB8AC3E}">
        <p14:creationId xmlns:p14="http://schemas.microsoft.com/office/powerpoint/2010/main" val="2878639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04"/>
        <p:cNvGrpSpPr/>
        <p:nvPr/>
      </p:nvGrpSpPr>
      <p:grpSpPr>
        <a:xfrm>
          <a:off x="0" y="0"/>
          <a:ext cx="0" cy="0"/>
          <a:chOff x="0" y="0"/>
          <a:chExt cx="0" cy="0"/>
        </a:xfrm>
      </p:grpSpPr>
      <p:sp>
        <p:nvSpPr>
          <p:cNvPr id="83" name="Rectangle 8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Google Shape;205;p27"/>
          <p:cNvSpPr txBox="1">
            <a:spLocks noGrp="1"/>
          </p:cNvSpPr>
          <p:nvPr>
            <p:ph type="title"/>
          </p:nvPr>
        </p:nvSpPr>
        <p:spPr>
          <a:xfrm>
            <a:off x="1143000" y="841771"/>
            <a:ext cx="6858000" cy="213002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400" kern="1200">
                <a:solidFill>
                  <a:schemeClr val="tx1"/>
                </a:solidFill>
                <a:latin typeface="+mj-lt"/>
                <a:ea typeface="+mj-ea"/>
                <a:cs typeface="+mj-cs"/>
              </a:rPr>
              <a:t>Case Study</a:t>
            </a:r>
            <a:endParaRPr lang="en-US" sz="4400" kern="1200" dirty="0">
              <a:solidFill>
                <a:schemeClr val="tx1"/>
              </a:solidFill>
              <a:latin typeface="+mj-lt"/>
              <a:ea typeface="+mj-ea"/>
              <a:cs typeface="+mj-cs"/>
            </a:endParaRPr>
          </a:p>
        </p:txBody>
      </p:sp>
      <p:cxnSp>
        <p:nvCxnSpPr>
          <p:cNvPr id="87" name="Straight Connector 8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06" name="Google Shape;206;p27"/>
          <p:cNvSpPr txBox="1">
            <a:spLocks noGrp="1"/>
          </p:cNvSpPr>
          <p:nvPr>
            <p:ph type="sldNum" idx="12"/>
          </p:nvPr>
        </p:nvSpPr>
        <p:spPr>
          <a:xfrm>
            <a:off x="6457950" y="4619782"/>
            <a:ext cx="2057400" cy="273844"/>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None/>
            </a:pPr>
            <a:fld id="{00000000-1234-1234-1234-123412341234}" type="slidenum">
              <a:rPr lang="en-US" sz="700">
                <a:solidFill>
                  <a:schemeClr val="tx1">
                    <a:tint val="75000"/>
                  </a:schemeClr>
                </a:solidFill>
              </a:rPr>
              <a:pPr lvl="0" indent="0" defTabSz="914400">
                <a:lnSpc>
                  <a:spcPct val="90000"/>
                </a:lnSpc>
                <a:spcBef>
                  <a:spcPts val="0"/>
                </a:spcBef>
                <a:spcAft>
                  <a:spcPts val="600"/>
                </a:spcAft>
                <a:buNone/>
              </a:pPr>
              <a:t>14</a:t>
            </a:fld>
            <a:endParaRPr lang="en-US" sz="700">
              <a:solidFill>
                <a:schemeClr val="tx1">
                  <a:tint val="75000"/>
                </a:schemeClr>
              </a:solidFill>
            </a:endParaRPr>
          </a:p>
        </p:txBody>
      </p:sp>
      <p:sp>
        <p:nvSpPr>
          <p:cNvPr id="7" name="Retângulo 6" descr="Statistics">
            <a:extLst>
              <a:ext uri="{FF2B5EF4-FFF2-40B4-BE49-F238E27FC236}">
                <a16:creationId xmlns:a16="http://schemas.microsoft.com/office/drawing/2014/main" id="{CE6A36EC-32F8-BC41-A485-2C92CFBEE779}"/>
              </a:ext>
            </a:extLst>
          </p:cNvPr>
          <p:cNvSpPr/>
          <p:nvPr/>
        </p:nvSpPr>
        <p:spPr>
          <a:xfrm>
            <a:off x="4370005" y="3268205"/>
            <a:ext cx="403990" cy="403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accent5">
              <a:hueOff val="-3379271"/>
              <a:satOff val="-8710"/>
              <a:lumOff val="-5883"/>
              <a:alphaOff val="0"/>
            </a:schemeClr>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377629" y="266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chemeClr val="tx1"/>
                </a:solidFill>
              </a:rPr>
              <a:t>Application Developed</a:t>
            </a:r>
          </a:p>
        </p:txBody>
      </p:sp>
      <p:sp>
        <p:nvSpPr>
          <p:cNvPr id="190" name="Google Shape;190;p25"/>
          <p:cNvSpPr txBox="1">
            <a:spLocks noGrp="1"/>
          </p:cNvSpPr>
          <p:nvPr>
            <p:ph type="body" idx="1"/>
          </p:nvPr>
        </p:nvSpPr>
        <p:spPr>
          <a:xfrm>
            <a:off x="727650" y="1489800"/>
            <a:ext cx="7808700" cy="31197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endParaRPr sz="1500"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l" rtl="0">
              <a:lnSpc>
                <a:spcPct val="100000"/>
              </a:lnSpc>
              <a:spcBef>
                <a:spcPts val="0"/>
              </a:spcBef>
              <a:spcAft>
                <a:spcPts val="0"/>
              </a:spcAft>
              <a:buNone/>
            </a:pPr>
            <a:endParaRPr sz="1500" b="1" dirty="0">
              <a:solidFill>
                <a:srgbClr val="434343"/>
              </a:solidFill>
            </a:endParaRPr>
          </a:p>
          <a:p>
            <a:pPr marL="0" lvl="0" indent="0" algn="l" rtl="0">
              <a:lnSpc>
                <a:spcPct val="100000"/>
              </a:lnSpc>
              <a:spcBef>
                <a:spcPts val="0"/>
              </a:spcBef>
              <a:spcAft>
                <a:spcPts val="0"/>
              </a:spcAft>
              <a:buNone/>
            </a:pPr>
            <a:endParaRPr sz="1500" b="1" dirty="0">
              <a:solidFill>
                <a:srgbClr val="434343"/>
              </a:solidFill>
            </a:endParaRPr>
          </a:p>
          <a:p>
            <a:pPr marL="0" lvl="0" indent="0" algn="just" rtl="0">
              <a:lnSpc>
                <a:spcPct val="100000"/>
              </a:lnSpc>
              <a:spcBef>
                <a:spcPts val="0"/>
              </a:spcBef>
              <a:spcAft>
                <a:spcPts val="0"/>
              </a:spcAft>
              <a:buNone/>
            </a:pPr>
            <a:endParaRPr sz="1500" dirty="0">
              <a:solidFill>
                <a:srgbClr val="434343"/>
              </a:solidFill>
            </a:endParaRPr>
          </a:p>
          <a:p>
            <a:pPr marL="0" lvl="0" indent="0" algn="l" rtl="0">
              <a:lnSpc>
                <a:spcPct val="100000"/>
              </a:lnSpc>
              <a:spcBef>
                <a:spcPts val="0"/>
              </a:spcBef>
              <a:spcAft>
                <a:spcPts val="0"/>
              </a:spcAft>
              <a:buNone/>
            </a:pPr>
            <a:endParaRPr dirty="0">
              <a:solidFill>
                <a:srgbClr val="434343"/>
              </a:solidFill>
            </a:endParaRPr>
          </a:p>
          <a:p>
            <a:pPr marL="0" lvl="0" indent="0" algn="l" rtl="0">
              <a:spcBef>
                <a:spcPts val="0"/>
              </a:spcBef>
              <a:spcAft>
                <a:spcPts val="1600"/>
              </a:spcAft>
              <a:buNone/>
            </a:pPr>
            <a:endParaRPr dirty="0"/>
          </a:p>
        </p:txBody>
      </p:sp>
      <p:sp>
        <p:nvSpPr>
          <p:cNvPr id="191" name="Google Shape;191;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15</a:t>
            </a:fld>
            <a:endParaRPr/>
          </a:p>
        </p:txBody>
      </p:sp>
      <p:sp>
        <p:nvSpPr>
          <p:cNvPr id="192" name="Google Shape;192;p25"/>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15</a:t>
            </a:fld>
            <a:endParaRPr sz="1200" dirty="0">
              <a:solidFill>
                <a:srgbClr val="FFFFFF"/>
              </a:solidFill>
              <a:highlight>
                <a:schemeClr val="accent1"/>
              </a:highlight>
            </a:endParaRPr>
          </a:p>
        </p:txBody>
      </p:sp>
      <p:pic>
        <p:nvPicPr>
          <p:cNvPr id="4" name="Imagem 3">
            <a:extLst>
              <a:ext uri="{FF2B5EF4-FFF2-40B4-BE49-F238E27FC236}">
                <a16:creationId xmlns:a16="http://schemas.microsoft.com/office/drawing/2014/main" id="{1EA1E201-6835-4E52-8006-FEB47D5124E7}"/>
              </a:ext>
            </a:extLst>
          </p:cNvPr>
          <p:cNvPicPr>
            <a:picLocks noChangeAspect="1"/>
          </p:cNvPicPr>
          <p:nvPr/>
        </p:nvPicPr>
        <p:blipFill>
          <a:blip r:embed="rId3"/>
          <a:stretch>
            <a:fillRect/>
          </a:stretch>
        </p:blipFill>
        <p:spPr>
          <a:xfrm>
            <a:off x="6207757" y="167650"/>
            <a:ext cx="2527224" cy="4875757"/>
          </a:xfrm>
          <a:prstGeom prst="rect">
            <a:avLst/>
          </a:prstGeom>
        </p:spPr>
      </p:pic>
      <p:sp>
        <p:nvSpPr>
          <p:cNvPr id="5" name="CaixaDeTexto 4">
            <a:extLst>
              <a:ext uri="{FF2B5EF4-FFF2-40B4-BE49-F238E27FC236}">
                <a16:creationId xmlns:a16="http://schemas.microsoft.com/office/drawing/2014/main" id="{817AB6A4-C1B4-4A3A-ACBB-55D000B3FEC1}"/>
              </a:ext>
            </a:extLst>
          </p:cNvPr>
          <p:cNvSpPr txBox="1"/>
          <p:nvPr/>
        </p:nvSpPr>
        <p:spPr>
          <a:xfrm>
            <a:off x="58998" y="1322280"/>
            <a:ext cx="2323165" cy="7571303"/>
          </a:xfrm>
          <a:prstGeom prst="rect">
            <a:avLst/>
          </a:prstGeom>
          <a:noFill/>
        </p:spPr>
        <p:txBody>
          <a:bodyPr wrap="square" rtlCol="0">
            <a:spAutoFit/>
          </a:bodyPr>
          <a:lstStyle/>
          <a:p>
            <a:pPr marL="342900" indent="-342900">
              <a:buFont typeface="+mj-lt"/>
              <a:buAutoNum type="arabicPeriod"/>
            </a:pPr>
            <a:r>
              <a:rPr lang="en-US" sz="1500" dirty="0"/>
              <a:t>User Profiles are created and loaded in the application:</a:t>
            </a:r>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r>
              <a:rPr lang="en-US" sz="1500" dirty="0"/>
              <a:t>Historical Data is simulated by a script to each Room.</a:t>
            </a:r>
          </a:p>
          <a:p>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r>
              <a:rPr lang="en-US" sz="1500" dirty="0"/>
              <a:t>	</a:t>
            </a:r>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pPr marL="342900" indent="-342900">
              <a:buFont typeface="+mj-lt"/>
              <a:buAutoNum type="arabicPeriod"/>
            </a:pPr>
            <a:endParaRPr lang="en-US" sz="1500" dirty="0"/>
          </a:p>
          <a:p>
            <a:endParaRPr lang="en-US" sz="1500" dirty="0"/>
          </a:p>
          <a:p>
            <a:endParaRPr lang="pt-PT" dirty="0"/>
          </a:p>
          <a:p>
            <a:endParaRPr lang="pt-PT" dirty="0"/>
          </a:p>
        </p:txBody>
      </p:sp>
      <p:pic>
        <p:nvPicPr>
          <p:cNvPr id="6" name="Imagem 5">
            <a:extLst>
              <a:ext uri="{FF2B5EF4-FFF2-40B4-BE49-F238E27FC236}">
                <a16:creationId xmlns:a16="http://schemas.microsoft.com/office/drawing/2014/main" id="{E56B8B27-6F65-49CA-9E41-D4A527E6DCF0}"/>
              </a:ext>
            </a:extLst>
          </p:cNvPr>
          <p:cNvPicPr>
            <a:picLocks noChangeAspect="1"/>
          </p:cNvPicPr>
          <p:nvPr/>
        </p:nvPicPr>
        <p:blipFill>
          <a:blip r:embed="rId4"/>
          <a:stretch>
            <a:fillRect/>
          </a:stretch>
        </p:blipFill>
        <p:spPr>
          <a:xfrm>
            <a:off x="2455397" y="1322280"/>
            <a:ext cx="3181128" cy="1669400"/>
          </a:xfrm>
          <a:prstGeom prst="rect">
            <a:avLst/>
          </a:prstGeom>
        </p:spPr>
      </p:pic>
      <p:pic>
        <p:nvPicPr>
          <p:cNvPr id="3" name="Imagem 2">
            <a:extLst>
              <a:ext uri="{FF2B5EF4-FFF2-40B4-BE49-F238E27FC236}">
                <a16:creationId xmlns:a16="http://schemas.microsoft.com/office/drawing/2014/main" id="{5A42DA78-7D00-1046-90D4-9863F387874D}"/>
              </a:ext>
            </a:extLst>
          </p:cNvPr>
          <p:cNvPicPr>
            <a:picLocks noChangeAspect="1"/>
          </p:cNvPicPr>
          <p:nvPr/>
        </p:nvPicPr>
        <p:blipFill>
          <a:blip r:embed="rId5"/>
          <a:stretch>
            <a:fillRect/>
          </a:stretch>
        </p:blipFill>
        <p:spPr>
          <a:xfrm>
            <a:off x="2440585" y="3159200"/>
            <a:ext cx="3195939" cy="1895418"/>
          </a:xfrm>
          <a:prstGeom prst="rect">
            <a:avLst/>
          </a:prstGeom>
        </p:spPr>
      </p:pic>
    </p:spTree>
    <p:extLst>
      <p:ext uri="{BB962C8B-B14F-4D97-AF65-F5344CB8AC3E}">
        <p14:creationId xmlns:p14="http://schemas.microsoft.com/office/powerpoint/2010/main" val="2239781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727650" y="593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800" dirty="0" err="1">
                <a:solidFill>
                  <a:schemeClr val="tx1"/>
                </a:solidFill>
              </a:rPr>
              <a:t>Results</a:t>
            </a:r>
            <a:r>
              <a:rPr lang="pt-PT" sz="2800" dirty="0">
                <a:solidFill>
                  <a:schemeClr val="tx1"/>
                </a:solidFill>
              </a:rPr>
              <a:t> (</a:t>
            </a:r>
            <a:r>
              <a:rPr lang="pt-PT" sz="2800" dirty="0" err="1">
                <a:solidFill>
                  <a:schemeClr val="tx1"/>
                </a:solidFill>
              </a:rPr>
              <a:t>Room</a:t>
            </a:r>
            <a:r>
              <a:rPr lang="pt-PT" sz="2800" dirty="0">
                <a:solidFill>
                  <a:schemeClr val="tx1"/>
                </a:solidFill>
              </a:rPr>
              <a:t> 1)</a:t>
            </a:r>
            <a:endParaRPr sz="2800" dirty="0">
              <a:solidFill>
                <a:schemeClr val="tx1"/>
              </a:solidFill>
            </a:endParaRPr>
          </a:p>
        </p:txBody>
      </p:sp>
      <p:sp>
        <p:nvSpPr>
          <p:cNvPr id="212" name="Google Shape;212;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16</a:t>
            </a:fld>
            <a:endParaRPr/>
          </a:p>
        </p:txBody>
      </p:sp>
      <p:sp>
        <p:nvSpPr>
          <p:cNvPr id="214" name="Google Shape;214;p28"/>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16</a:t>
            </a:fld>
            <a:endParaRPr sz="1200" dirty="0">
              <a:solidFill>
                <a:srgbClr val="FFFFFF"/>
              </a:solidFill>
              <a:highlight>
                <a:schemeClr val="accent1"/>
              </a:highlight>
            </a:endParaRPr>
          </a:p>
        </p:txBody>
      </p:sp>
      <p:sp>
        <p:nvSpPr>
          <p:cNvPr id="213" name="Google Shape;213;p28"/>
          <p:cNvSpPr txBox="1"/>
          <p:nvPr/>
        </p:nvSpPr>
        <p:spPr>
          <a:xfrm>
            <a:off x="6604550" y="715150"/>
            <a:ext cx="2007900" cy="47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pt-PT" sz="1800" b="1" dirty="0">
                <a:solidFill>
                  <a:srgbClr val="434343"/>
                </a:solidFill>
                <a:latin typeface="Lato"/>
                <a:ea typeface="Lato"/>
                <a:cs typeface="Lato"/>
                <a:sym typeface="Lato"/>
              </a:rPr>
              <a:t>23:45H</a:t>
            </a:r>
            <a:r>
              <a:rPr lang="pt-PT" sz="1500" dirty="0">
                <a:solidFill>
                  <a:srgbClr val="434343"/>
                </a:solidFill>
                <a:latin typeface="Lato"/>
                <a:ea typeface="Lato"/>
                <a:cs typeface="Lato"/>
                <a:sym typeface="Lato"/>
              </a:rPr>
              <a:t>  </a:t>
            </a:r>
            <a:endParaRPr sz="1500" dirty="0">
              <a:solidFill>
                <a:srgbClr val="434343"/>
              </a:solidFill>
              <a:latin typeface="Lato"/>
              <a:ea typeface="Lato"/>
              <a:cs typeface="Lato"/>
              <a:sym typeface="Lato"/>
            </a:endParaRPr>
          </a:p>
        </p:txBody>
      </p:sp>
      <p:pic>
        <p:nvPicPr>
          <p:cNvPr id="215" name="Google Shape;215;p28"/>
          <p:cNvPicPr preferRelativeResize="0"/>
          <p:nvPr/>
        </p:nvPicPr>
        <p:blipFill>
          <a:blip r:embed="rId3">
            <a:alphaModFix/>
          </a:blip>
          <a:stretch>
            <a:fillRect/>
          </a:stretch>
        </p:blipFill>
        <p:spPr>
          <a:xfrm>
            <a:off x="4014425" y="546401"/>
            <a:ext cx="854450" cy="854425"/>
          </a:xfrm>
          <a:prstGeom prst="rect">
            <a:avLst/>
          </a:prstGeom>
          <a:noFill/>
          <a:ln>
            <a:noFill/>
          </a:ln>
        </p:spPr>
      </p:pic>
      <p:pic>
        <p:nvPicPr>
          <p:cNvPr id="216" name="Google Shape;216;p28"/>
          <p:cNvPicPr preferRelativeResize="0"/>
          <p:nvPr/>
        </p:nvPicPr>
        <p:blipFill>
          <a:blip r:embed="rId4"/>
          <a:stretch>
            <a:fillRect/>
          </a:stretch>
        </p:blipFill>
        <p:spPr>
          <a:xfrm>
            <a:off x="0" y="1466950"/>
            <a:ext cx="4377199" cy="3282900"/>
          </a:xfrm>
          <a:prstGeom prst="rect">
            <a:avLst/>
          </a:prstGeom>
          <a:noFill/>
          <a:ln>
            <a:noFill/>
          </a:ln>
        </p:spPr>
      </p:pic>
      <p:pic>
        <p:nvPicPr>
          <p:cNvPr id="217" name="Google Shape;217;p28"/>
          <p:cNvPicPr preferRelativeResize="0"/>
          <p:nvPr/>
        </p:nvPicPr>
        <p:blipFill>
          <a:blip r:embed="rId5"/>
          <a:stretch>
            <a:fillRect/>
          </a:stretch>
        </p:blipFill>
        <p:spPr>
          <a:xfrm>
            <a:off x="4377201" y="1363575"/>
            <a:ext cx="4515032" cy="3386275"/>
          </a:xfrm>
          <a:prstGeom prst="rect">
            <a:avLst/>
          </a:prstGeom>
          <a:noFill/>
          <a:ln>
            <a:noFill/>
          </a:ln>
        </p:spPr>
      </p:pic>
      <p:pic>
        <p:nvPicPr>
          <p:cNvPr id="218" name="Google Shape;218;p28"/>
          <p:cNvPicPr preferRelativeResize="0"/>
          <p:nvPr/>
        </p:nvPicPr>
        <p:blipFill>
          <a:blip r:embed="rId6">
            <a:alphaModFix/>
          </a:blip>
          <a:stretch>
            <a:fillRect/>
          </a:stretch>
        </p:blipFill>
        <p:spPr>
          <a:xfrm>
            <a:off x="7605671" y="737902"/>
            <a:ext cx="431775" cy="43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727650" y="593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Results</a:t>
            </a:r>
            <a:endParaRPr sz="3600" dirty="0">
              <a:solidFill>
                <a:schemeClr val="tx1"/>
              </a:solidFill>
            </a:endParaRPr>
          </a:p>
        </p:txBody>
      </p:sp>
      <p:sp>
        <p:nvSpPr>
          <p:cNvPr id="236" name="Google Shape;236;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17</a:t>
            </a:fld>
            <a:endParaRPr/>
          </a:p>
        </p:txBody>
      </p:sp>
      <p:sp>
        <p:nvSpPr>
          <p:cNvPr id="237" name="Google Shape;237;p30"/>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17</a:t>
            </a:fld>
            <a:endParaRPr sz="1200" dirty="0">
              <a:solidFill>
                <a:srgbClr val="FFFFFF"/>
              </a:solidFill>
              <a:highlight>
                <a:schemeClr val="accent1"/>
              </a:highlight>
            </a:endParaRPr>
          </a:p>
        </p:txBody>
      </p:sp>
      <p:pic>
        <p:nvPicPr>
          <p:cNvPr id="4" name="Imagem 3">
            <a:extLst>
              <a:ext uri="{FF2B5EF4-FFF2-40B4-BE49-F238E27FC236}">
                <a16:creationId xmlns:a16="http://schemas.microsoft.com/office/drawing/2014/main" id="{195F881F-25DD-40C5-A463-AD78057DD9C6}"/>
              </a:ext>
            </a:extLst>
          </p:cNvPr>
          <p:cNvPicPr>
            <a:picLocks noChangeAspect="1"/>
          </p:cNvPicPr>
          <p:nvPr/>
        </p:nvPicPr>
        <p:blipFill>
          <a:blip r:embed="rId3"/>
          <a:stretch>
            <a:fillRect/>
          </a:stretch>
        </p:blipFill>
        <p:spPr>
          <a:xfrm>
            <a:off x="727649" y="1186966"/>
            <a:ext cx="7183543" cy="3768755"/>
          </a:xfrm>
          <a:prstGeom prst="rect">
            <a:avLst/>
          </a:prstGeom>
        </p:spPr>
      </p:pic>
    </p:spTree>
    <p:extLst>
      <p:ext uri="{BB962C8B-B14F-4D97-AF65-F5344CB8AC3E}">
        <p14:creationId xmlns:p14="http://schemas.microsoft.com/office/powerpoint/2010/main" val="1086826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title"/>
          </p:nvPr>
        </p:nvSpPr>
        <p:spPr>
          <a:xfrm>
            <a:off x="727650" y="593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2800" dirty="0" err="1">
                <a:solidFill>
                  <a:schemeClr val="tx1"/>
                </a:solidFill>
              </a:rPr>
              <a:t>Results</a:t>
            </a:r>
            <a:r>
              <a:rPr lang="pt-PT" sz="2800" dirty="0">
                <a:solidFill>
                  <a:schemeClr val="tx1"/>
                </a:solidFill>
              </a:rPr>
              <a:t> (</a:t>
            </a:r>
            <a:r>
              <a:rPr lang="pt-PT" sz="2800" dirty="0" err="1">
                <a:solidFill>
                  <a:schemeClr val="tx1"/>
                </a:solidFill>
              </a:rPr>
              <a:t>Room</a:t>
            </a:r>
            <a:r>
              <a:rPr lang="pt-PT" sz="2800" dirty="0">
                <a:solidFill>
                  <a:schemeClr val="tx1"/>
                </a:solidFill>
              </a:rPr>
              <a:t> 2)</a:t>
            </a:r>
            <a:endParaRPr sz="2800" dirty="0">
              <a:solidFill>
                <a:schemeClr val="tx1"/>
              </a:solidFill>
            </a:endParaRPr>
          </a:p>
        </p:txBody>
      </p:sp>
      <p:sp>
        <p:nvSpPr>
          <p:cNvPr id="224" name="Google Shape;224;p29"/>
          <p:cNvSpPr txBox="1">
            <a:spLocks noGrp="1"/>
          </p:cNvSpPr>
          <p:nvPr>
            <p:ph type="body" idx="1"/>
          </p:nvPr>
        </p:nvSpPr>
        <p:spPr>
          <a:xfrm>
            <a:off x="727650" y="1544975"/>
            <a:ext cx="7688700" cy="286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sz="1500" dirty="0">
              <a:solidFill>
                <a:srgbClr val="434343"/>
              </a:solidFill>
            </a:endParaRPr>
          </a:p>
        </p:txBody>
      </p:sp>
      <p:sp>
        <p:nvSpPr>
          <p:cNvPr id="225" name="Google Shape;225;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18</a:t>
            </a:fld>
            <a:endParaRPr/>
          </a:p>
        </p:txBody>
      </p:sp>
      <p:sp>
        <p:nvSpPr>
          <p:cNvPr id="226" name="Google Shape;226;p29"/>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18</a:t>
            </a:fld>
            <a:endParaRPr sz="1200" dirty="0">
              <a:solidFill>
                <a:srgbClr val="FFFFFF"/>
              </a:solidFill>
              <a:highlight>
                <a:schemeClr val="accent1"/>
              </a:highlight>
            </a:endParaRPr>
          </a:p>
        </p:txBody>
      </p:sp>
      <p:pic>
        <p:nvPicPr>
          <p:cNvPr id="227" name="Google Shape;227;p29"/>
          <p:cNvPicPr preferRelativeResize="0"/>
          <p:nvPr/>
        </p:nvPicPr>
        <p:blipFill>
          <a:blip r:embed="rId3"/>
          <a:stretch>
            <a:fillRect/>
          </a:stretch>
        </p:blipFill>
        <p:spPr>
          <a:xfrm>
            <a:off x="82954" y="1388319"/>
            <a:ext cx="4325152" cy="3243864"/>
          </a:xfrm>
          <a:prstGeom prst="rect">
            <a:avLst/>
          </a:prstGeom>
          <a:noFill/>
          <a:ln>
            <a:noFill/>
          </a:ln>
        </p:spPr>
      </p:pic>
      <p:pic>
        <p:nvPicPr>
          <p:cNvPr id="228" name="Google Shape;228;p29"/>
          <p:cNvPicPr preferRelativeResize="0"/>
          <p:nvPr/>
        </p:nvPicPr>
        <p:blipFill>
          <a:blip r:embed="rId4"/>
          <a:stretch>
            <a:fillRect/>
          </a:stretch>
        </p:blipFill>
        <p:spPr>
          <a:xfrm>
            <a:off x="4673326" y="1422413"/>
            <a:ext cx="4234234" cy="3175675"/>
          </a:xfrm>
          <a:prstGeom prst="rect">
            <a:avLst/>
          </a:prstGeom>
          <a:noFill/>
          <a:ln>
            <a:noFill/>
          </a:ln>
        </p:spPr>
      </p:pic>
      <p:pic>
        <p:nvPicPr>
          <p:cNvPr id="229" name="Google Shape;229;p29"/>
          <p:cNvPicPr preferRelativeResize="0"/>
          <p:nvPr/>
        </p:nvPicPr>
        <p:blipFill>
          <a:blip r:embed="rId5">
            <a:alphaModFix/>
          </a:blip>
          <a:stretch>
            <a:fillRect/>
          </a:stretch>
        </p:blipFill>
        <p:spPr>
          <a:xfrm>
            <a:off x="3974050" y="519750"/>
            <a:ext cx="937250" cy="937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727650" y="5930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Results</a:t>
            </a:r>
            <a:endParaRPr sz="3600" dirty="0">
              <a:solidFill>
                <a:schemeClr val="tx1"/>
              </a:solidFill>
            </a:endParaRPr>
          </a:p>
        </p:txBody>
      </p:sp>
      <p:sp>
        <p:nvSpPr>
          <p:cNvPr id="235" name="Google Shape;235;p30"/>
          <p:cNvSpPr txBox="1">
            <a:spLocks noGrp="1"/>
          </p:cNvSpPr>
          <p:nvPr>
            <p:ph type="body" idx="1"/>
          </p:nvPr>
        </p:nvSpPr>
        <p:spPr>
          <a:xfrm>
            <a:off x="727650" y="1544975"/>
            <a:ext cx="3162900" cy="286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500" dirty="0" err="1">
                <a:solidFill>
                  <a:srgbClr val="434343"/>
                </a:solidFill>
              </a:rPr>
              <a:t>Represents</a:t>
            </a:r>
            <a:r>
              <a:rPr lang="pt-PT" sz="1500" dirty="0">
                <a:solidFill>
                  <a:srgbClr val="434343"/>
                </a:solidFill>
              </a:rPr>
              <a:t> </a:t>
            </a:r>
            <a:r>
              <a:rPr lang="pt-PT" sz="1500" dirty="0" err="1">
                <a:solidFill>
                  <a:srgbClr val="434343"/>
                </a:solidFill>
              </a:rPr>
              <a:t>the</a:t>
            </a:r>
            <a:r>
              <a:rPr lang="pt-PT" sz="1500" dirty="0">
                <a:solidFill>
                  <a:srgbClr val="434343"/>
                </a:solidFill>
              </a:rPr>
              <a:t> </a:t>
            </a:r>
            <a:r>
              <a:rPr lang="pt-PT" sz="1500" dirty="0" err="1">
                <a:solidFill>
                  <a:srgbClr val="434343"/>
                </a:solidFill>
              </a:rPr>
              <a:t>updated</a:t>
            </a:r>
            <a:r>
              <a:rPr lang="pt-PT" sz="1500" dirty="0">
                <a:solidFill>
                  <a:srgbClr val="434343"/>
                </a:solidFill>
              </a:rPr>
              <a:t> </a:t>
            </a:r>
            <a:r>
              <a:rPr lang="pt-PT" sz="1500" dirty="0" err="1">
                <a:solidFill>
                  <a:srgbClr val="434343"/>
                </a:solidFill>
              </a:rPr>
              <a:t>rewards</a:t>
            </a:r>
            <a:r>
              <a:rPr lang="pt-PT" sz="1500" dirty="0">
                <a:solidFill>
                  <a:srgbClr val="434343"/>
                </a:solidFill>
              </a:rPr>
              <a:t> </a:t>
            </a:r>
            <a:r>
              <a:rPr lang="pt-PT" sz="1500" dirty="0" err="1">
                <a:solidFill>
                  <a:srgbClr val="434343"/>
                </a:solidFill>
              </a:rPr>
              <a:t>after</a:t>
            </a:r>
            <a:r>
              <a:rPr lang="pt-PT" sz="1500" dirty="0">
                <a:solidFill>
                  <a:srgbClr val="434343"/>
                </a:solidFill>
              </a:rPr>
              <a:t> </a:t>
            </a:r>
            <a:r>
              <a:rPr lang="pt-PT" sz="1500" dirty="0" err="1">
                <a:solidFill>
                  <a:srgbClr val="434343"/>
                </a:solidFill>
              </a:rPr>
              <a:t>the</a:t>
            </a:r>
            <a:r>
              <a:rPr lang="pt-PT" sz="1500" dirty="0">
                <a:solidFill>
                  <a:srgbClr val="434343"/>
                </a:solidFill>
              </a:rPr>
              <a:t> </a:t>
            </a:r>
            <a:r>
              <a:rPr lang="pt-PT" sz="1500" dirty="0" err="1">
                <a:solidFill>
                  <a:srgbClr val="434343"/>
                </a:solidFill>
              </a:rPr>
              <a:t>user</a:t>
            </a:r>
            <a:r>
              <a:rPr lang="pt-PT" sz="1500" dirty="0">
                <a:solidFill>
                  <a:srgbClr val="434343"/>
                </a:solidFill>
              </a:rPr>
              <a:t> </a:t>
            </a:r>
            <a:r>
              <a:rPr lang="pt-PT" sz="1500" dirty="0" err="1">
                <a:solidFill>
                  <a:srgbClr val="434343"/>
                </a:solidFill>
              </a:rPr>
              <a:t>disagrees</a:t>
            </a:r>
            <a:r>
              <a:rPr lang="pt-PT" sz="1500" dirty="0">
                <a:solidFill>
                  <a:srgbClr val="434343"/>
                </a:solidFill>
              </a:rPr>
              <a:t> </a:t>
            </a:r>
            <a:r>
              <a:rPr lang="pt-PT" sz="1500" dirty="0" err="1">
                <a:solidFill>
                  <a:srgbClr val="434343"/>
                </a:solidFill>
              </a:rPr>
              <a:t>with</a:t>
            </a:r>
            <a:r>
              <a:rPr lang="pt-PT" sz="1500" dirty="0">
                <a:solidFill>
                  <a:srgbClr val="434343"/>
                </a:solidFill>
              </a:rPr>
              <a:t> </a:t>
            </a:r>
            <a:r>
              <a:rPr lang="pt-PT" sz="1500" dirty="0" err="1">
                <a:solidFill>
                  <a:srgbClr val="434343"/>
                </a:solidFill>
              </a:rPr>
              <a:t>the</a:t>
            </a:r>
            <a:r>
              <a:rPr lang="pt-PT" sz="1500" dirty="0">
                <a:solidFill>
                  <a:srgbClr val="434343"/>
                </a:solidFill>
              </a:rPr>
              <a:t> </a:t>
            </a:r>
            <a:r>
              <a:rPr lang="pt-PT" sz="1500" dirty="0" err="1">
                <a:solidFill>
                  <a:srgbClr val="434343"/>
                </a:solidFill>
              </a:rPr>
              <a:t>system</a:t>
            </a:r>
            <a:r>
              <a:rPr lang="pt-PT" sz="1500" dirty="0">
                <a:solidFill>
                  <a:srgbClr val="434343"/>
                </a:solidFill>
              </a:rPr>
              <a:t> </a:t>
            </a:r>
            <a:r>
              <a:rPr lang="pt-PT" sz="1500" dirty="0" err="1">
                <a:solidFill>
                  <a:srgbClr val="434343"/>
                </a:solidFill>
              </a:rPr>
              <a:t>decision</a:t>
            </a:r>
            <a:r>
              <a:rPr lang="pt-PT" sz="1500" dirty="0">
                <a:solidFill>
                  <a:srgbClr val="434343"/>
                </a:solidFill>
              </a:rPr>
              <a:t> </a:t>
            </a:r>
            <a:r>
              <a:rPr lang="pt-PT" sz="1500" dirty="0" err="1">
                <a:solidFill>
                  <a:srgbClr val="434343"/>
                </a:solidFill>
              </a:rPr>
              <a:t>on</a:t>
            </a:r>
            <a:r>
              <a:rPr lang="pt-PT" sz="1500" dirty="0">
                <a:solidFill>
                  <a:srgbClr val="434343"/>
                </a:solidFill>
              </a:rPr>
              <a:t> </a:t>
            </a:r>
            <a:r>
              <a:rPr lang="pt-PT" sz="1500" dirty="0" err="1">
                <a:solidFill>
                  <a:srgbClr val="434343"/>
                </a:solidFill>
              </a:rPr>
              <a:t>turning</a:t>
            </a:r>
            <a:r>
              <a:rPr lang="pt-PT" sz="1500" dirty="0">
                <a:solidFill>
                  <a:srgbClr val="434343"/>
                </a:solidFill>
              </a:rPr>
              <a:t> </a:t>
            </a:r>
            <a:r>
              <a:rPr lang="pt-PT" sz="1500" dirty="0" err="1">
                <a:solidFill>
                  <a:srgbClr val="434343"/>
                </a:solidFill>
              </a:rPr>
              <a:t>the</a:t>
            </a:r>
            <a:r>
              <a:rPr lang="pt-PT" sz="1500" dirty="0">
                <a:solidFill>
                  <a:srgbClr val="434343"/>
                </a:solidFill>
              </a:rPr>
              <a:t> light </a:t>
            </a:r>
            <a:r>
              <a:rPr lang="pt-PT" sz="1500" dirty="0" err="1">
                <a:solidFill>
                  <a:srgbClr val="434343"/>
                </a:solidFill>
              </a:rPr>
              <a:t>off</a:t>
            </a:r>
            <a:r>
              <a:rPr lang="pt-PT" sz="1500" dirty="0">
                <a:solidFill>
                  <a:srgbClr val="434343"/>
                </a:solidFill>
              </a:rPr>
              <a:t> in </a:t>
            </a:r>
            <a:r>
              <a:rPr lang="pt-PT" sz="1500" dirty="0" err="1">
                <a:solidFill>
                  <a:srgbClr val="434343"/>
                </a:solidFill>
              </a:rPr>
              <a:t>Room</a:t>
            </a:r>
            <a:r>
              <a:rPr lang="pt-PT" sz="1500" dirty="0">
                <a:solidFill>
                  <a:srgbClr val="434343"/>
                </a:solidFill>
              </a:rPr>
              <a:t> 1.</a:t>
            </a:r>
            <a:endParaRPr sz="1500" dirty="0">
              <a:solidFill>
                <a:srgbClr val="434343"/>
              </a:solidFill>
            </a:endParaRPr>
          </a:p>
          <a:p>
            <a:pPr marL="0" lvl="0" indent="0" algn="l" rtl="0">
              <a:spcBef>
                <a:spcPts val="1600"/>
              </a:spcBef>
              <a:spcAft>
                <a:spcPts val="0"/>
              </a:spcAft>
              <a:buNone/>
            </a:pPr>
            <a:endParaRPr sz="1500" dirty="0">
              <a:solidFill>
                <a:srgbClr val="434343"/>
              </a:solidFill>
            </a:endParaRPr>
          </a:p>
          <a:p>
            <a:pPr marL="0" lvl="0" indent="0" algn="l" rtl="0">
              <a:spcBef>
                <a:spcPts val="1600"/>
              </a:spcBef>
              <a:spcAft>
                <a:spcPts val="0"/>
              </a:spcAft>
              <a:buNone/>
            </a:pPr>
            <a:r>
              <a:rPr lang="pt-PT" sz="1500" dirty="0">
                <a:solidFill>
                  <a:srgbClr val="434343"/>
                </a:solidFill>
              </a:rPr>
              <a:t> </a:t>
            </a:r>
            <a:endParaRPr sz="1500" dirty="0">
              <a:solidFill>
                <a:srgbClr val="434343"/>
              </a:solidFill>
            </a:endParaRPr>
          </a:p>
          <a:p>
            <a:pPr marL="0" lvl="0" indent="0" algn="l" rtl="0">
              <a:spcBef>
                <a:spcPts val="1600"/>
              </a:spcBef>
              <a:spcAft>
                <a:spcPts val="0"/>
              </a:spcAft>
              <a:buNone/>
            </a:pPr>
            <a:endParaRPr lang="pt-PT" sz="1800" b="1" dirty="0">
              <a:solidFill>
                <a:srgbClr val="434343"/>
              </a:solidFill>
            </a:endParaRPr>
          </a:p>
          <a:p>
            <a:pPr marL="0" lvl="0" indent="0" algn="l" rtl="0">
              <a:spcBef>
                <a:spcPts val="1600"/>
              </a:spcBef>
              <a:spcAft>
                <a:spcPts val="0"/>
              </a:spcAft>
              <a:buNone/>
            </a:pPr>
            <a:r>
              <a:rPr lang="pt-PT" sz="1800" b="1" dirty="0">
                <a:solidFill>
                  <a:srgbClr val="434343"/>
                </a:solidFill>
              </a:rPr>
              <a:t>23:45H </a:t>
            </a:r>
            <a:r>
              <a:rPr lang="pt-PT" sz="1500" dirty="0">
                <a:solidFill>
                  <a:srgbClr val="434343"/>
                </a:solidFill>
              </a:rPr>
              <a:t>  </a:t>
            </a:r>
            <a:endParaRPr sz="1500" dirty="0">
              <a:solidFill>
                <a:srgbClr val="434343"/>
              </a:solidFill>
            </a:endParaRPr>
          </a:p>
          <a:p>
            <a:pPr marL="0" lvl="0" indent="0" algn="l" rtl="0">
              <a:spcBef>
                <a:spcPts val="1600"/>
              </a:spcBef>
              <a:spcAft>
                <a:spcPts val="0"/>
              </a:spcAft>
              <a:buNone/>
            </a:pPr>
            <a:r>
              <a:rPr lang="pt-PT" sz="1800" b="1" dirty="0">
                <a:solidFill>
                  <a:srgbClr val="434343"/>
                </a:solidFill>
              </a:rPr>
              <a:t>23:30H </a:t>
            </a:r>
            <a:endParaRPr sz="1800" b="1" dirty="0">
              <a:solidFill>
                <a:srgbClr val="434343"/>
              </a:solidFill>
            </a:endParaRPr>
          </a:p>
          <a:p>
            <a:pPr marL="0" lvl="0" indent="0" algn="l" rtl="0">
              <a:spcBef>
                <a:spcPts val="1600"/>
              </a:spcBef>
              <a:spcAft>
                <a:spcPts val="0"/>
              </a:spcAft>
              <a:buNone/>
            </a:pPr>
            <a:endParaRPr sz="1200" dirty="0">
              <a:solidFill>
                <a:srgbClr val="434343"/>
              </a:solidFill>
            </a:endParaRPr>
          </a:p>
          <a:p>
            <a:pPr marL="0" lvl="0" indent="0" algn="l" rtl="0">
              <a:spcBef>
                <a:spcPts val="1600"/>
              </a:spcBef>
              <a:spcAft>
                <a:spcPts val="1600"/>
              </a:spcAft>
              <a:buNone/>
            </a:pPr>
            <a:endParaRPr sz="1200" dirty="0">
              <a:solidFill>
                <a:srgbClr val="434343"/>
              </a:solidFill>
            </a:endParaRPr>
          </a:p>
        </p:txBody>
      </p:sp>
      <p:sp>
        <p:nvSpPr>
          <p:cNvPr id="236" name="Google Shape;236;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19</a:t>
            </a:fld>
            <a:endParaRPr/>
          </a:p>
        </p:txBody>
      </p:sp>
      <p:sp>
        <p:nvSpPr>
          <p:cNvPr id="237" name="Google Shape;237;p30"/>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19</a:t>
            </a:fld>
            <a:endParaRPr sz="1200" dirty="0">
              <a:solidFill>
                <a:srgbClr val="FFFFFF"/>
              </a:solidFill>
              <a:highlight>
                <a:schemeClr val="accent1"/>
              </a:highlight>
            </a:endParaRPr>
          </a:p>
        </p:txBody>
      </p:sp>
      <p:pic>
        <p:nvPicPr>
          <p:cNvPr id="238" name="Google Shape;238;p30"/>
          <p:cNvPicPr preferRelativeResize="0"/>
          <p:nvPr/>
        </p:nvPicPr>
        <p:blipFill>
          <a:blip r:embed="rId3"/>
          <a:stretch>
            <a:fillRect/>
          </a:stretch>
        </p:blipFill>
        <p:spPr>
          <a:xfrm>
            <a:off x="4220425" y="1197924"/>
            <a:ext cx="4527501" cy="3395626"/>
          </a:xfrm>
          <a:prstGeom prst="rect">
            <a:avLst/>
          </a:prstGeom>
          <a:noFill/>
          <a:ln>
            <a:noFill/>
          </a:ln>
        </p:spPr>
      </p:pic>
      <p:pic>
        <p:nvPicPr>
          <p:cNvPr id="239" name="Google Shape;239;p30"/>
          <p:cNvPicPr preferRelativeResize="0"/>
          <p:nvPr/>
        </p:nvPicPr>
        <p:blipFill>
          <a:blip r:embed="rId4">
            <a:alphaModFix/>
          </a:blip>
          <a:stretch>
            <a:fillRect/>
          </a:stretch>
        </p:blipFill>
        <p:spPr>
          <a:xfrm>
            <a:off x="1639100" y="2586025"/>
            <a:ext cx="818100" cy="818125"/>
          </a:xfrm>
          <a:prstGeom prst="rect">
            <a:avLst/>
          </a:prstGeom>
          <a:noFill/>
          <a:ln>
            <a:noFill/>
          </a:ln>
        </p:spPr>
      </p:pic>
      <p:pic>
        <p:nvPicPr>
          <p:cNvPr id="240" name="Google Shape;240;p30"/>
          <p:cNvPicPr preferRelativeResize="0"/>
          <p:nvPr/>
        </p:nvPicPr>
        <p:blipFill>
          <a:blip r:embed="rId5">
            <a:alphaModFix/>
          </a:blip>
          <a:stretch>
            <a:fillRect/>
          </a:stretch>
        </p:blipFill>
        <p:spPr>
          <a:xfrm>
            <a:off x="1701250" y="3837243"/>
            <a:ext cx="346900" cy="346900"/>
          </a:xfrm>
          <a:prstGeom prst="rect">
            <a:avLst/>
          </a:prstGeom>
          <a:noFill/>
          <a:ln>
            <a:noFill/>
          </a:ln>
        </p:spPr>
      </p:pic>
      <p:pic>
        <p:nvPicPr>
          <p:cNvPr id="241" name="Google Shape;241;p30"/>
          <p:cNvPicPr preferRelativeResize="0"/>
          <p:nvPr/>
        </p:nvPicPr>
        <p:blipFill>
          <a:blip r:embed="rId6">
            <a:alphaModFix/>
          </a:blip>
          <a:stretch>
            <a:fillRect/>
          </a:stretch>
        </p:blipFill>
        <p:spPr>
          <a:xfrm>
            <a:off x="1701250" y="4316350"/>
            <a:ext cx="346900" cy="346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9" name="Freeform: Shape 11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Google Shape;110;p15"/>
          <p:cNvSpPr txBox="1">
            <a:spLocks noGrp="1"/>
          </p:cNvSpPr>
          <p:nvPr>
            <p:ph type="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a:solidFill>
                  <a:srgbClr val="FFFFFF"/>
                </a:solidFill>
              </a:rPr>
              <a:t>Content</a:t>
            </a:r>
          </a:p>
        </p:txBody>
      </p:sp>
      <p:sp>
        <p:nvSpPr>
          <p:cNvPr id="112" name="Google Shape;112;p15"/>
          <p:cNvSpPr txBox="1">
            <a:spLocks noGrp="1"/>
          </p:cNvSpPr>
          <p:nvPr>
            <p:ph type="sldNum" idx="12"/>
          </p:nvPr>
        </p:nvSpPr>
        <p:spPr>
          <a:xfrm>
            <a:off x="8044665" y="4767262"/>
            <a:ext cx="470685" cy="273844"/>
          </a:xfrm>
          <a:prstGeom prst="rect">
            <a:avLst/>
          </a:prstGeom>
        </p:spPr>
        <p:txBody>
          <a:bodyPr spcFirstLastPara="1" vert="horz" lIns="91440" tIns="45720" rIns="91440" bIns="45720" rtlCol="0" anchor="ctr" anchorCtr="0">
            <a:noAutofit/>
          </a:bodyPr>
          <a:lstStyle/>
          <a:p>
            <a:pPr lvl="0" indent="0" defTabSz="914400">
              <a:lnSpc>
                <a:spcPct val="90000"/>
              </a:lnSpc>
              <a:spcBef>
                <a:spcPts val="0"/>
              </a:spcBef>
              <a:spcAft>
                <a:spcPts val="600"/>
              </a:spcAft>
              <a:buNone/>
            </a:pPr>
            <a:r>
              <a:rPr lang="en-US" sz="1200" dirty="0">
                <a:solidFill>
                  <a:schemeClr val="bg1"/>
                </a:solidFill>
                <a:highlight>
                  <a:schemeClr val="accent1"/>
                </a:highlight>
              </a:rPr>
              <a:t>3</a:t>
            </a:r>
          </a:p>
        </p:txBody>
      </p:sp>
      <p:graphicFrame>
        <p:nvGraphicFramePr>
          <p:cNvPr id="7" name="Google Shape;111;p15">
            <a:extLst>
              <a:ext uri="{FF2B5EF4-FFF2-40B4-BE49-F238E27FC236}">
                <a16:creationId xmlns:a16="http://schemas.microsoft.com/office/drawing/2014/main" id="{2EC49858-D107-4E55-8813-8972E7DD5954}"/>
              </a:ext>
            </a:extLst>
          </p:cNvPr>
          <p:cNvGraphicFramePr/>
          <p:nvPr>
            <p:extLst>
              <p:ext uri="{D42A27DB-BD31-4B8C-83A1-F6EECF244321}">
                <p14:modId xmlns:p14="http://schemas.microsoft.com/office/powerpoint/2010/main" val="3719207231"/>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727650" y="250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Results</a:t>
            </a:r>
            <a:endParaRPr sz="3600" dirty="0">
              <a:solidFill>
                <a:schemeClr val="tx1"/>
              </a:solidFill>
            </a:endParaRPr>
          </a:p>
        </p:txBody>
      </p:sp>
      <p:sp>
        <p:nvSpPr>
          <p:cNvPr id="236" name="Google Shape;236;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20</a:t>
            </a:fld>
            <a:endParaRPr/>
          </a:p>
        </p:txBody>
      </p:sp>
      <p:sp>
        <p:nvSpPr>
          <p:cNvPr id="237" name="Google Shape;237;p30"/>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20</a:t>
            </a:fld>
            <a:endParaRPr sz="1800" dirty="0">
              <a:solidFill>
                <a:srgbClr val="FFFFFF"/>
              </a:solidFill>
              <a:highlight>
                <a:schemeClr val="accent1"/>
              </a:highlight>
            </a:endParaRPr>
          </a:p>
        </p:txBody>
      </p:sp>
      <p:pic>
        <p:nvPicPr>
          <p:cNvPr id="8" name="Imagem 7">
            <a:extLst>
              <a:ext uri="{FF2B5EF4-FFF2-40B4-BE49-F238E27FC236}">
                <a16:creationId xmlns:a16="http://schemas.microsoft.com/office/drawing/2014/main" id="{52D014A6-6A07-4FAA-94E2-E06AAF8C3034}"/>
              </a:ext>
            </a:extLst>
          </p:cNvPr>
          <p:cNvPicPr>
            <a:picLocks noChangeAspect="1"/>
          </p:cNvPicPr>
          <p:nvPr/>
        </p:nvPicPr>
        <p:blipFill>
          <a:blip r:embed="rId3"/>
          <a:stretch>
            <a:fillRect/>
          </a:stretch>
        </p:blipFill>
        <p:spPr>
          <a:xfrm>
            <a:off x="727650" y="785325"/>
            <a:ext cx="7489057" cy="4243875"/>
          </a:xfrm>
          <a:prstGeom prst="rect">
            <a:avLst/>
          </a:prstGeom>
        </p:spPr>
      </p:pic>
    </p:spTree>
    <p:extLst>
      <p:ext uri="{BB962C8B-B14F-4D97-AF65-F5344CB8AC3E}">
        <p14:creationId xmlns:p14="http://schemas.microsoft.com/office/powerpoint/2010/main" val="1519307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727650" y="250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Results</a:t>
            </a:r>
            <a:endParaRPr sz="3600" dirty="0">
              <a:solidFill>
                <a:schemeClr val="tx1"/>
              </a:solidFill>
            </a:endParaRPr>
          </a:p>
        </p:txBody>
      </p:sp>
      <p:sp>
        <p:nvSpPr>
          <p:cNvPr id="236" name="Google Shape;236;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21</a:t>
            </a:fld>
            <a:endParaRPr/>
          </a:p>
        </p:txBody>
      </p:sp>
      <p:sp>
        <p:nvSpPr>
          <p:cNvPr id="237" name="Google Shape;237;p30"/>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21</a:t>
            </a:fld>
            <a:endParaRPr sz="1800" dirty="0">
              <a:solidFill>
                <a:srgbClr val="FFFFFF"/>
              </a:solidFill>
              <a:highlight>
                <a:schemeClr val="accent1"/>
              </a:highlight>
            </a:endParaRPr>
          </a:p>
        </p:txBody>
      </p:sp>
      <p:pic>
        <p:nvPicPr>
          <p:cNvPr id="8" name="Imagem 7">
            <a:extLst>
              <a:ext uri="{FF2B5EF4-FFF2-40B4-BE49-F238E27FC236}">
                <a16:creationId xmlns:a16="http://schemas.microsoft.com/office/drawing/2014/main" id="{52D014A6-6A07-4FAA-94E2-E06AAF8C3034}"/>
              </a:ext>
            </a:extLst>
          </p:cNvPr>
          <p:cNvPicPr>
            <a:picLocks noChangeAspect="1"/>
          </p:cNvPicPr>
          <p:nvPr/>
        </p:nvPicPr>
        <p:blipFill>
          <a:blip r:embed="rId3"/>
          <a:stretch>
            <a:fillRect/>
          </a:stretch>
        </p:blipFill>
        <p:spPr>
          <a:xfrm>
            <a:off x="817457" y="785325"/>
            <a:ext cx="7395814" cy="4243875"/>
          </a:xfrm>
          <a:prstGeom prst="rect">
            <a:avLst/>
          </a:prstGeom>
        </p:spPr>
      </p:pic>
    </p:spTree>
    <p:extLst>
      <p:ext uri="{BB962C8B-B14F-4D97-AF65-F5344CB8AC3E}">
        <p14:creationId xmlns:p14="http://schemas.microsoft.com/office/powerpoint/2010/main" val="727573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45"/>
        <p:cNvGrpSpPr/>
        <p:nvPr/>
      </p:nvGrpSpPr>
      <p:grpSpPr>
        <a:xfrm>
          <a:off x="0" y="0"/>
          <a:ext cx="0" cy="0"/>
          <a:chOff x="0" y="0"/>
          <a:chExt cx="0" cy="0"/>
        </a:xfrm>
      </p:grpSpPr>
      <p:sp>
        <p:nvSpPr>
          <p:cNvPr id="124" name="Rectangle 12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Google Shape;246;p31"/>
          <p:cNvSpPr txBox="1">
            <a:spLocks noGrp="1"/>
          </p:cNvSpPr>
          <p:nvPr>
            <p:ph type="title"/>
          </p:nvPr>
        </p:nvSpPr>
        <p:spPr>
          <a:xfrm>
            <a:off x="1143000" y="841771"/>
            <a:ext cx="6858000" cy="213002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400" kern="1200">
                <a:solidFill>
                  <a:schemeClr val="tx1"/>
                </a:solidFill>
                <a:latin typeface="+mj-lt"/>
                <a:ea typeface="+mj-ea"/>
                <a:cs typeface="+mj-cs"/>
              </a:rPr>
              <a:t>Conclusion</a:t>
            </a:r>
          </a:p>
        </p:txBody>
      </p:sp>
      <p:cxnSp>
        <p:nvCxnSpPr>
          <p:cNvPr id="128" name="Straight Connector 12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Google Shape;247;p31"/>
          <p:cNvSpPr txBox="1">
            <a:spLocks noGrp="1"/>
          </p:cNvSpPr>
          <p:nvPr>
            <p:ph type="sldNum" idx="12"/>
          </p:nvPr>
        </p:nvSpPr>
        <p:spPr>
          <a:xfrm>
            <a:off x="6457950" y="4619782"/>
            <a:ext cx="2057400" cy="273844"/>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None/>
            </a:pPr>
            <a:fld id="{00000000-1234-1234-1234-123412341234}" type="slidenum">
              <a:rPr lang="en-US" sz="700">
                <a:solidFill>
                  <a:schemeClr val="tx1">
                    <a:tint val="75000"/>
                  </a:schemeClr>
                </a:solidFill>
              </a:rPr>
              <a:pPr lvl="0" indent="0" defTabSz="914400">
                <a:lnSpc>
                  <a:spcPct val="90000"/>
                </a:lnSpc>
                <a:spcBef>
                  <a:spcPts val="0"/>
                </a:spcBef>
                <a:spcAft>
                  <a:spcPts val="600"/>
                </a:spcAft>
                <a:buNone/>
              </a:pPr>
              <a:t>22</a:t>
            </a:fld>
            <a:endParaRPr lang="en-US" sz="700">
              <a:solidFill>
                <a:schemeClr val="tx1">
                  <a:tint val="75000"/>
                </a:schemeClr>
              </a:solidFill>
            </a:endParaRPr>
          </a:p>
        </p:txBody>
      </p:sp>
      <p:sp>
        <p:nvSpPr>
          <p:cNvPr id="7" name="Retângulo 6" descr="Gavel">
            <a:extLst>
              <a:ext uri="{FF2B5EF4-FFF2-40B4-BE49-F238E27FC236}">
                <a16:creationId xmlns:a16="http://schemas.microsoft.com/office/drawing/2014/main" id="{98B0B041-EDCC-8F4E-ADC5-FF34C6B50B75}"/>
              </a:ext>
            </a:extLst>
          </p:cNvPr>
          <p:cNvSpPr/>
          <p:nvPr/>
        </p:nvSpPr>
        <p:spPr>
          <a:xfrm>
            <a:off x="4370005" y="3298787"/>
            <a:ext cx="403990" cy="403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accent5">
              <a:hueOff val="-5068907"/>
              <a:satOff val="-13064"/>
              <a:lumOff val="-8824"/>
              <a:alphaOff val="0"/>
            </a:schemeClr>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727650" y="555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4400" dirty="0" err="1">
                <a:solidFill>
                  <a:schemeClr val="tx1"/>
                </a:solidFill>
              </a:rPr>
              <a:t>Conclusion</a:t>
            </a:r>
            <a:endParaRPr sz="4400" dirty="0">
              <a:solidFill>
                <a:schemeClr val="tx1"/>
              </a:solidFill>
            </a:endParaRPr>
          </a:p>
        </p:txBody>
      </p:sp>
      <p:sp>
        <p:nvSpPr>
          <p:cNvPr id="254" name="Google Shape;254;p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23</a:t>
            </a:fld>
            <a:endParaRPr/>
          </a:p>
        </p:txBody>
      </p:sp>
      <p:sp>
        <p:nvSpPr>
          <p:cNvPr id="255" name="Google Shape;255;p32"/>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800">
                <a:solidFill>
                  <a:srgbClr val="FFFFFF"/>
                </a:solidFill>
                <a:highlight>
                  <a:schemeClr val="accent1"/>
                </a:highlight>
              </a:rPr>
              <a:t>23</a:t>
            </a:fld>
            <a:endParaRPr sz="1800">
              <a:solidFill>
                <a:srgbClr val="FFFFFF"/>
              </a:solidFill>
              <a:highlight>
                <a:schemeClr val="accent1"/>
              </a:highlight>
            </a:endParaRPr>
          </a:p>
        </p:txBody>
      </p:sp>
      <p:sp>
        <p:nvSpPr>
          <p:cNvPr id="253" name="Google Shape;253;p32"/>
          <p:cNvSpPr txBox="1"/>
          <p:nvPr/>
        </p:nvSpPr>
        <p:spPr>
          <a:xfrm>
            <a:off x="384168" y="1090550"/>
            <a:ext cx="7923000" cy="3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pt-PT" dirty="0">
              <a:solidFill>
                <a:srgbClr val="434343"/>
              </a:solidFill>
              <a:latin typeface="Calibri" panose="020F0502020204030204" pitchFamily="34" charset="0"/>
              <a:ea typeface="Lato"/>
              <a:cs typeface="Calibri" panose="020F0502020204030204" pitchFamily="34" charset="0"/>
              <a:sym typeface="Lato"/>
            </a:endParaRPr>
          </a:p>
          <a:p>
            <a:pPr marL="457200" lvl="0" indent="-323850" algn="l" rtl="0">
              <a:spcBef>
                <a:spcPts val="0"/>
              </a:spcBef>
              <a:spcAft>
                <a:spcPts val="0"/>
              </a:spcAft>
              <a:buClr>
                <a:srgbClr val="434343"/>
              </a:buClr>
              <a:buSzPts val="1500"/>
              <a:buFont typeface="Lato"/>
              <a:buChar char="●"/>
            </a:pPr>
            <a:r>
              <a:rPr lang="pt-PT" sz="1500" dirty="0" err="1">
                <a:solidFill>
                  <a:srgbClr val="434343"/>
                </a:solidFill>
                <a:ea typeface="Lato"/>
                <a:cs typeface="Calibri" panose="020F0502020204030204" pitchFamily="34" charset="0"/>
                <a:sym typeface="Lato"/>
              </a:rPr>
              <a:t>Unlike</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the</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previous</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reinforcement</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learning</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approaches</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this</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project</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highlights</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the</a:t>
            </a:r>
            <a:r>
              <a:rPr lang="pt-PT" sz="1500" dirty="0">
                <a:solidFill>
                  <a:srgbClr val="434343"/>
                </a:solidFill>
                <a:ea typeface="Lato"/>
                <a:cs typeface="Calibri" panose="020F0502020204030204" pitchFamily="34" charset="0"/>
                <a:sym typeface="Lato"/>
              </a:rPr>
              <a:t> role </a:t>
            </a:r>
            <a:r>
              <a:rPr lang="pt-PT" sz="1500" dirty="0" err="1">
                <a:solidFill>
                  <a:srgbClr val="434343"/>
                </a:solidFill>
                <a:ea typeface="Lato"/>
                <a:cs typeface="Calibri" panose="020F0502020204030204" pitchFamily="34" charset="0"/>
                <a:sym typeface="Lato"/>
              </a:rPr>
              <a:t>of</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the</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inhabitant</a:t>
            </a:r>
            <a:r>
              <a:rPr lang="pt-PT" sz="1500" dirty="0">
                <a:solidFill>
                  <a:srgbClr val="434343"/>
                </a:solidFill>
                <a:ea typeface="Lato"/>
                <a:cs typeface="Calibri" panose="020F0502020204030204" pitchFamily="34" charset="0"/>
                <a:sym typeface="Lato"/>
              </a:rPr>
              <a:t> to </a:t>
            </a:r>
            <a:r>
              <a:rPr lang="pt-PT" sz="1500" dirty="0" err="1">
                <a:solidFill>
                  <a:srgbClr val="434343"/>
                </a:solidFill>
                <a:ea typeface="Lato"/>
                <a:cs typeface="Calibri" panose="020F0502020204030204" pitchFamily="34" charset="0"/>
                <a:sym typeface="Lato"/>
              </a:rPr>
              <a:t>combat</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the</a:t>
            </a:r>
            <a:r>
              <a:rPr lang="pt-PT" sz="1500" dirty="0">
                <a:solidFill>
                  <a:srgbClr val="434343"/>
                </a:solidFill>
                <a:ea typeface="Lato"/>
                <a:cs typeface="Calibri" panose="020F0502020204030204" pitchFamily="34" charset="0"/>
                <a:sym typeface="Lato"/>
              </a:rPr>
              <a:t> social impasses </a:t>
            </a:r>
            <a:r>
              <a:rPr lang="pt-PT" sz="1500" dirty="0" err="1">
                <a:solidFill>
                  <a:srgbClr val="434343"/>
                </a:solidFill>
                <a:ea typeface="Lato"/>
                <a:cs typeface="Calibri" panose="020F0502020204030204" pitchFamily="34" charset="0"/>
                <a:sym typeface="Lato"/>
              </a:rPr>
              <a:t>of</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Smart</a:t>
            </a:r>
            <a:r>
              <a:rPr lang="pt-PT" sz="1500" dirty="0">
                <a:solidFill>
                  <a:srgbClr val="434343"/>
                </a:solidFill>
                <a:ea typeface="Lato"/>
                <a:cs typeface="Calibri" panose="020F0502020204030204" pitchFamily="34" charset="0"/>
                <a:sym typeface="Lato"/>
              </a:rPr>
              <a:t> </a:t>
            </a:r>
            <a:r>
              <a:rPr lang="pt-PT" sz="1500" dirty="0" err="1">
                <a:solidFill>
                  <a:srgbClr val="434343"/>
                </a:solidFill>
                <a:ea typeface="Lato"/>
                <a:cs typeface="Calibri" panose="020F0502020204030204" pitchFamily="34" charset="0"/>
                <a:sym typeface="Lato"/>
              </a:rPr>
              <a:t>Homes</a:t>
            </a:r>
            <a:r>
              <a:rPr lang="pt-PT" sz="1500" dirty="0">
                <a:solidFill>
                  <a:srgbClr val="434343"/>
                </a:solidFill>
                <a:ea typeface="Lato"/>
                <a:cs typeface="Calibri" panose="020F0502020204030204" pitchFamily="34" charset="0"/>
                <a:sym typeface="Lato"/>
              </a:rPr>
              <a:t>.</a:t>
            </a:r>
            <a:endParaRPr sz="1500" dirty="0">
              <a:solidFill>
                <a:srgbClr val="434343"/>
              </a:solidFill>
              <a:ea typeface="Lato"/>
              <a:cs typeface="Calibri" panose="020F0502020204030204" pitchFamily="34" charset="0"/>
              <a:sym typeface="Lato"/>
            </a:endParaRPr>
          </a:p>
          <a:p>
            <a:pPr marL="0" lvl="0" indent="0" algn="l" rtl="0">
              <a:spcBef>
                <a:spcPts val="0"/>
              </a:spcBef>
              <a:spcAft>
                <a:spcPts val="0"/>
              </a:spcAft>
              <a:buNone/>
            </a:pPr>
            <a:endParaRPr sz="1500" dirty="0">
              <a:solidFill>
                <a:srgbClr val="434343"/>
              </a:solidFill>
              <a:ea typeface="Lato"/>
              <a:cs typeface="Lato"/>
              <a:sym typeface="Lato"/>
            </a:endParaRPr>
          </a:p>
          <a:p>
            <a:pPr marL="0" lvl="0" indent="0" algn="l" rtl="0">
              <a:spcBef>
                <a:spcPts val="0"/>
              </a:spcBef>
              <a:spcAft>
                <a:spcPts val="0"/>
              </a:spcAft>
              <a:buNone/>
            </a:pPr>
            <a:endParaRPr sz="1500" dirty="0">
              <a:solidFill>
                <a:srgbClr val="434343"/>
              </a:solidFill>
              <a:latin typeface="Lato"/>
              <a:ea typeface="Lato"/>
              <a:cs typeface="Lato"/>
              <a:sym typeface="Lato"/>
            </a:endParaRPr>
          </a:p>
          <a:p>
            <a:pPr marL="457200" lvl="0" indent="-323850" algn="l" rtl="0">
              <a:spcBef>
                <a:spcPts val="0"/>
              </a:spcBef>
              <a:spcAft>
                <a:spcPts val="0"/>
              </a:spcAft>
              <a:buClr>
                <a:srgbClr val="434343"/>
              </a:buClr>
              <a:buSzPts val="1500"/>
              <a:buFont typeface="Lato"/>
              <a:buChar char="●"/>
            </a:pP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system</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was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tested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based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on</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its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ability</a:t>
            </a:r>
            <a:r>
              <a:rPr lang="pt-PT" sz="1500" dirty="0">
                <a:solidFill>
                  <a:srgbClr val="434343"/>
                </a:solidFill>
                <a:ea typeface="Lato"/>
                <a:cs typeface="Lato"/>
                <a:sym typeface="Lato"/>
              </a:rPr>
              <a:t> to </a:t>
            </a:r>
            <a:r>
              <a:rPr lang="pt-PT" sz="1500" dirty="0" err="1">
                <a:solidFill>
                  <a:srgbClr val="434343"/>
                </a:solidFill>
                <a:ea typeface="Lato"/>
                <a:cs typeface="Lato"/>
                <a:sym typeface="Lato"/>
              </a:rPr>
              <a:t>predict</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best</a:t>
            </a:r>
            <a:r>
              <a:rPr lang="pt-PT" sz="1500" dirty="0">
                <a:solidFill>
                  <a:srgbClr val="434343"/>
                </a:solidFill>
                <a:ea typeface="Lato"/>
                <a:cs typeface="Lato"/>
                <a:sym typeface="Lato"/>
              </a:rPr>
              <a:t> 15 minute </a:t>
            </a:r>
            <a:r>
              <a:rPr lang="pt-PT" sz="1500" dirty="0" err="1">
                <a:solidFill>
                  <a:srgbClr val="434343"/>
                </a:solidFill>
                <a:ea typeface="Lato"/>
                <a:cs typeface="Lato"/>
                <a:sym typeface="Lato"/>
              </a:rPr>
              <a:t>interval</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present</a:t>
            </a:r>
            <a:r>
              <a:rPr lang="pt-PT" sz="1500" dirty="0">
                <a:solidFill>
                  <a:srgbClr val="434343"/>
                </a:solidFill>
                <a:ea typeface="Lato"/>
                <a:cs typeface="Lato"/>
                <a:sym typeface="Lato"/>
              </a:rPr>
              <a:t> in </a:t>
            </a:r>
            <a:r>
              <a:rPr lang="pt-PT" sz="1500" dirty="0" err="1">
                <a:solidFill>
                  <a:srgbClr val="434343"/>
                </a:solidFill>
                <a:ea typeface="Lato"/>
                <a:cs typeface="Lato"/>
                <a:sym typeface="Lato"/>
              </a:rPr>
              <a:t>day</a:t>
            </a:r>
            <a:r>
              <a:rPr lang="pt-PT" sz="1500" dirty="0">
                <a:solidFill>
                  <a:srgbClr val="434343"/>
                </a:solidFill>
                <a:ea typeface="Lato"/>
                <a:cs typeface="Lato"/>
                <a:sym typeface="Lato"/>
              </a:rPr>
              <a:t> for </a:t>
            </a:r>
            <a:r>
              <a:rPr lang="pt-PT" sz="1500" dirty="0" err="1">
                <a:solidFill>
                  <a:srgbClr val="434343"/>
                </a:solidFill>
                <a:ea typeface="Lato"/>
                <a:cs typeface="Lato"/>
                <a:sym typeface="Lato"/>
              </a:rPr>
              <a:t>lights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and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blinds</a:t>
            </a:r>
            <a:r>
              <a:rPr lang="pt-PT" sz="1500" dirty="0">
                <a:solidFill>
                  <a:srgbClr val="434343"/>
                </a:solidFill>
                <a:ea typeface="Lato"/>
                <a:cs typeface="Lato"/>
                <a:sym typeface="Lato"/>
              </a:rPr>
              <a:t> in </a:t>
            </a:r>
            <a:r>
              <a:rPr lang="pt-PT" sz="1500" dirty="0" err="1">
                <a:solidFill>
                  <a:srgbClr val="434343"/>
                </a:solidFill>
                <a:ea typeface="Lato"/>
                <a:cs typeface="Lato"/>
                <a:sym typeface="Lato"/>
              </a:rPr>
              <a:t>different</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rooms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present</a:t>
            </a:r>
            <a:r>
              <a:rPr lang="pt-PT" sz="1500" dirty="0">
                <a:solidFill>
                  <a:srgbClr val="434343"/>
                </a:solidFill>
                <a:ea typeface="Lato"/>
                <a:cs typeface="Lato"/>
                <a:sym typeface="Lato"/>
              </a:rPr>
              <a:t> in a </a:t>
            </a:r>
            <a:r>
              <a:rPr lang="pt-PT" sz="1500" dirty="0" err="1">
                <a:solidFill>
                  <a:srgbClr val="434343"/>
                </a:solidFill>
                <a:ea typeface="Lato"/>
                <a:cs typeface="Lato"/>
                <a:sym typeface="Lato"/>
              </a:rPr>
              <a:t>home</a:t>
            </a:r>
            <a:r>
              <a:rPr lang="pt-PT" sz="1500" dirty="0">
                <a:solidFill>
                  <a:srgbClr val="434343"/>
                </a:solidFill>
                <a:ea typeface="Lato"/>
                <a:cs typeface="Lato"/>
                <a:sym typeface="Lato"/>
              </a:rPr>
              <a:t>.</a:t>
            </a:r>
            <a:endParaRPr sz="1500" dirty="0">
              <a:solidFill>
                <a:srgbClr val="434343"/>
              </a:solidFill>
              <a:ea typeface="Lato"/>
              <a:cs typeface="Lato"/>
              <a:sym typeface="Lato"/>
            </a:endParaRPr>
          </a:p>
          <a:p>
            <a:pPr marL="0" lvl="0" indent="0" algn="l" rtl="0">
              <a:spcBef>
                <a:spcPts val="0"/>
              </a:spcBef>
              <a:spcAft>
                <a:spcPts val="0"/>
              </a:spcAft>
              <a:buNone/>
            </a:pPr>
            <a:endParaRPr sz="1500" dirty="0">
              <a:solidFill>
                <a:srgbClr val="434343"/>
              </a:solidFill>
              <a:latin typeface="Lato"/>
              <a:ea typeface="Lato"/>
              <a:cs typeface="Lato"/>
              <a:sym typeface="Lato"/>
            </a:endParaRPr>
          </a:p>
          <a:p>
            <a:pPr marL="0" lvl="0" indent="0" algn="l" rtl="0">
              <a:spcBef>
                <a:spcPts val="0"/>
              </a:spcBef>
              <a:spcAft>
                <a:spcPts val="0"/>
              </a:spcAft>
              <a:buNone/>
            </a:pPr>
            <a:endParaRPr sz="1500" dirty="0">
              <a:solidFill>
                <a:srgbClr val="434343"/>
              </a:solidFill>
              <a:latin typeface="Lato"/>
              <a:ea typeface="Lato"/>
              <a:cs typeface="Lato"/>
              <a:sym typeface="Lato"/>
            </a:endParaRPr>
          </a:p>
          <a:p>
            <a:pPr marL="457200" lvl="0" indent="-323850" algn="l" rtl="0">
              <a:spcBef>
                <a:spcPts val="0"/>
              </a:spcBef>
              <a:spcAft>
                <a:spcPts val="0"/>
              </a:spcAft>
              <a:buClr>
                <a:srgbClr val="434343"/>
              </a:buClr>
              <a:buSzPts val="1500"/>
              <a:buFont typeface="Lato"/>
              <a:buChar char="●"/>
            </a:pPr>
            <a:r>
              <a:rPr lang="pt-PT" sz="1500" dirty="0">
                <a:solidFill>
                  <a:srgbClr val="434343"/>
                </a:solidFill>
                <a:latin typeface="Lato"/>
                <a:ea typeface="Lato"/>
                <a:cs typeface="Lato"/>
                <a:sym typeface="Lato"/>
              </a:rPr>
              <a:t> </a:t>
            </a:r>
            <a:r>
              <a:rPr lang="pt-PT" sz="1500" dirty="0">
                <a:solidFill>
                  <a:srgbClr val="434343"/>
                </a:solidFill>
                <a:ea typeface="Lato"/>
                <a:cs typeface="Lato"/>
                <a:sym typeface="Lato"/>
              </a:rPr>
              <a:t>User Feedback </a:t>
            </a:r>
            <a:r>
              <a:rPr lang="pt-PT" sz="1500" dirty="0" err="1">
                <a:solidFill>
                  <a:srgbClr val="434343"/>
                </a:solidFill>
                <a:ea typeface="Lato"/>
                <a:cs typeface="Lato"/>
                <a:sym typeface="Lato"/>
              </a:rPr>
              <a:t>was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also</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been</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tested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and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it</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demonstrates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how</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inﬂuential</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it</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is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upon</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system</a:t>
            </a:r>
            <a:r>
              <a:rPr lang="pt-PT" sz="1500" dirty="0">
                <a:solidFill>
                  <a:srgbClr val="434343"/>
                </a:solidFill>
                <a:ea typeface="Lato"/>
                <a:cs typeface="Lato"/>
                <a:sym typeface="Lato"/>
              </a:rPr>
              <a:t>.</a:t>
            </a:r>
          </a:p>
          <a:p>
            <a:pPr marL="457200" lvl="0" indent="-323850" algn="l" rtl="0">
              <a:spcBef>
                <a:spcPts val="0"/>
              </a:spcBef>
              <a:spcAft>
                <a:spcPts val="0"/>
              </a:spcAft>
              <a:buClr>
                <a:srgbClr val="434343"/>
              </a:buClr>
              <a:buSzPts val="1500"/>
              <a:buFont typeface="Lato"/>
              <a:buChar char="●"/>
            </a:pPr>
            <a:endParaRPr lang="pt-PT" sz="1500" dirty="0">
              <a:solidFill>
                <a:srgbClr val="434343"/>
              </a:solidFill>
              <a:ea typeface="Lato"/>
              <a:cs typeface="Lato"/>
              <a:sym typeface="Lato"/>
            </a:endParaRPr>
          </a:p>
          <a:p>
            <a:pPr marL="457200" lvl="0" indent="-323850">
              <a:buClr>
                <a:srgbClr val="434343"/>
              </a:buClr>
              <a:buSzPts val="1500"/>
              <a:buFont typeface="Lato"/>
              <a:buChar char="●"/>
            </a:pPr>
            <a:r>
              <a:rPr lang="en" sz="1500" dirty="0">
                <a:solidFill>
                  <a:srgbClr val="434343"/>
                </a:solidFill>
                <a:ea typeface="Lato"/>
                <a:cs typeface="Lato"/>
                <a:sym typeface="Lato"/>
              </a:rPr>
              <a:t>Publication of a scientific article, which was presented in Rome at the conference IE’18: The 14th International Conference on Intelligent Environments - IE ’18 Rome 25th-28th June 2018, in the Citizen-Centric Smart Cities Services (CCSCS’2018) workshop.</a:t>
            </a:r>
          </a:p>
          <a:p>
            <a:pPr marL="457200" lvl="0" indent="-323850" algn="l" rtl="0">
              <a:spcBef>
                <a:spcPts val="0"/>
              </a:spcBef>
              <a:spcAft>
                <a:spcPts val="0"/>
              </a:spcAft>
              <a:buClr>
                <a:srgbClr val="434343"/>
              </a:buClr>
              <a:buSzPts val="1500"/>
              <a:buFont typeface="Lato"/>
              <a:buChar char="●"/>
            </a:pPr>
            <a:endParaRPr sz="1500" dirty="0">
              <a:solidFill>
                <a:srgbClr val="434343"/>
              </a:solidFill>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59"/>
        <p:cNvGrpSpPr/>
        <p:nvPr/>
      </p:nvGrpSpPr>
      <p:grpSpPr>
        <a:xfrm>
          <a:off x="0" y="0"/>
          <a:ext cx="0" cy="0"/>
          <a:chOff x="0" y="0"/>
          <a:chExt cx="0" cy="0"/>
        </a:xfrm>
      </p:grpSpPr>
      <p:sp>
        <p:nvSpPr>
          <p:cNvPr id="74" name="Rectangle 73">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Google Shape;260;p33"/>
          <p:cNvSpPr txBox="1">
            <a:spLocks noGrp="1"/>
          </p:cNvSpPr>
          <p:nvPr>
            <p:ph type="title"/>
          </p:nvPr>
        </p:nvSpPr>
        <p:spPr>
          <a:xfrm>
            <a:off x="1143000" y="841771"/>
            <a:ext cx="6858000" cy="213002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400" kern="1200">
                <a:solidFill>
                  <a:schemeClr val="tx1"/>
                </a:solidFill>
                <a:latin typeface="+mj-lt"/>
                <a:ea typeface="+mj-ea"/>
                <a:cs typeface="+mj-cs"/>
              </a:rPr>
              <a:t>Future Work</a:t>
            </a:r>
          </a:p>
        </p:txBody>
      </p:sp>
      <p:cxnSp>
        <p:nvCxnSpPr>
          <p:cNvPr id="78" name="Straight Connector 77">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261" name="Google Shape;261;p33"/>
          <p:cNvSpPr txBox="1">
            <a:spLocks noGrp="1"/>
          </p:cNvSpPr>
          <p:nvPr>
            <p:ph type="sldNum" idx="12"/>
          </p:nvPr>
        </p:nvSpPr>
        <p:spPr>
          <a:xfrm>
            <a:off x="6457950" y="4619782"/>
            <a:ext cx="2057400" cy="273844"/>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None/>
            </a:pPr>
            <a:fld id="{00000000-1234-1234-1234-123412341234}" type="slidenum">
              <a:rPr lang="en-US" sz="700">
                <a:solidFill>
                  <a:schemeClr val="tx1">
                    <a:tint val="75000"/>
                  </a:schemeClr>
                </a:solidFill>
              </a:rPr>
              <a:pPr lvl="0" indent="0" defTabSz="914400">
                <a:lnSpc>
                  <a:spcPct val="90000"/>
                </a:lnSpc>
                <a:spcBef>
                  <a:spcPts val="0"/>
                </a:spcBef>
                <a:spcAft>
                  <a:spcPts val="600"/>
                </a:spcAft>
                <a:buNone/>
              </a:pPr>
              <a:t>24</a:t>
            </a:fld>
            <a:endParaRPr lang="en-US" sz="700">
              <a:solidFill>
                <a:schemeClr val="tx1">
                  <a:tint val="75000"/>
                </a:schemeClr>
              </a:solidFill>
            </a:endParaRPr>
          </a:p>
        </p:txBody>
      </p:sp>
      <p:sp>
        <p:nvSpPr>
          <p:cNvPr id="7" name="Retângulo 6" descr="Briefcase">
            <a:extLst>
              <a:ext uri="{FF2B5EF4-FFF2-40B4-BE49-F238E27FC236}">
                <a16:creationId xmlns:a16="http://schemas.microsoft.com/office/drawing/2014/main" id="{38D8CDAD-DBBB-DF45-94C3-2FE00D9419C9}"/>
              </a:ext>
            </a:extLst>
          </p:cNvPr>
          <p:cNvSpPr/>
          <p:nvPr/>
        </p:nvSpPr>
        <p:spPr>
          <a:xfrm>
            <a:off x="4370005" y="3391800"/>
            <a:ext cx="403990" cy="403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accent5">
              <a:hueOff val="-6758543"/>
              <a:satOff val="-17419"/>
              <a:lumOff val="-11765"/>
              <a:alphaOff val="0"/>
            </a:schemeClr>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4"/>
          <p:cNvSpPr txBox="1">
            <a:spLocks noGrp="1"/>
          </p:cNvSpPr>
          <p:nvPr>
            <p:ph type="title"/>
          </p:nvPr>
        </p:nvSpPr>
        <p:spPr>
          <a:xfrm>
            <a:off x="727650" y="5553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4400" dirty="0">
                <a:solidFill>
                  <a:schemeClr val="tx1"/>
                </a:solidFill>
              </a:rPr>
              <a:t>Future </a:t>
            </a:r>
            <a:r>
              <a:rPr lang="pt-PT" sz="4400" dirty="0" err="1">
                <a:solidFill>
                  <a:schemeClr val="tx1"/>
                </a:solidFill>
              </a:rPr>
              <a:t>Work</a:t>
            </a:r>
            <a:endParaRPr sz="4400" dirty="0">
              <a:solidFill>
                <a:schemeClr val="tx1"/>
              </a:solidFill>
            </a:endParaRPr>
          </a:p>
        </p:txBody>
      </p:sp>
      <p:sp>
        <p:nvSpPr>
          <p:cNvPr id="268" name="Google Shape;268;p3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a:t>25</a:t>
            </a:fld>
            <a:endParaRPr/>
          </a:p>
        </p:txBody>
      </p:sp>
      <p:sp>
        <p:nvSpPr>
          <p:cNvPr id="269" name="Google Shape;269;p34"/>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800">
                <a:solidFill>
                  <a:srgbClr val="FFFFFF"/>
                </a:solidFill>
                <a:highlight>
                  <a:schemeClr val="accent1"/>
                </a:highlight>
              </a:rPr>
              <a:t>25</a:t>
            </a:fld>
            <a:endParaRPr sz="1800">
              <a:solidFill>
                <a:srgbClr val="FFFFFF"/>
              </a:solidFill>
              <a:highlight>
                <a:schemeClr val="accent1"/>
              </a:highlight>
            </a:endParaRPr>
          </a:p>
        </p:txBody>
      </p:sp>
      <p:sp>
        <p:nvSpPr>
          <p:cNvPr id="267" name="Google Shape;267;p34"/>
          <p:cNvSpPr txBox="1"/>
          <p:nvPr/>
        </p:nvSpPr>
        <p:spPr>
          <a:xfrm>
            <a:off x="493350" y="1338750"/>
            <a:ext cx="7923000" cy="3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dirty="0">
              <a:solidFill>
                <a:srgbClr val="434343"/>
              </a:solidFill>
              <a:latin typeface="Lato"/>
              <a:ea typeface="Lato"/>
              <a:cs typeface="Lato"/>
              <a:sym typeface="Lato"/>
            </a:endParaRPr>
          </a:p>
          <a:p>
            <a:pPr marL="457200" lvl="0" indent="-323850" algn="l" rtl="0">
              <a:spcBef>
                <a:spcPts val="0"/>
              </a:spcBef>
              <a:spcAft>
                <a:spcPts val="0"/>
              </a:spcAft>
              <a:buClr>
                <a:srgbClr val="434343"/>
              </a:buClr>
              <a:buSzPts val="1500"/>
              <a:buFont typeface="Lato"/>
              <a:buChar char="●"/>
            </a:pPr>
            <a:r>
              <a:rPr lang="pt-PT" sz="1500" dirty="0" err="1">
                <a:ea typeface="Lato"/>
                <a:cs typeface="Lato"/>
                <a:sym typeface="Lato"/>
              </a:rPr>
              <a:t>Increase</a:t>
            </a:r>
            <a:r>
              <a:rPr lang="pt-PT" sz="1500" dirty="0">
                <a:ea typeface="Lato"/>
                <a:cs typeface="Lato"/>
                <a:sym typeface="Lato"/>
              </a:rPr>
              <a:t> </a:t>
            </a:r>
            <a:r>
              <a:rPr lang="pt-PT" sz="1500" dirty="0" err="1">
                <a:ea typeface="Lato"/>
                <a:cs typeface="Lato"/>
                <a:sym typeface="Lato"/>
              </a:rPr>
              <a:t>the</a:t>
            </a:r>
            <a:r>
              <a:rPr lang="pt-PT" sz="1500" dirty="0">
                <a:ea typeface="Lato"/>
                <a:cs typeface="Lato"/>
                <a:sym typeface="Lato"/>
              </a:rPr>
              <a:t> </a:t>
            </a:r>
            <a:r>
              <a:rPr lang="pt-PT" sz="1500" dirty="0" err="1">
                <a:ea typeface="Lato"/>
                <a:cs typeface="Lato"/>
                <a:sym typeface="Lato"/>
              </a:rPr>
              <a:t>complexity</a:t>
            </a:r>
            <a:r>
              <a:rPr lang="pt-PT" sz="1500" dirty="0">
                <a:ea typeface="Lato"/>
                <a:cs typeface="Lato"/>
                <a:sym typeface="Lato"/>
              </a:rPr>
              <a:t> </a:t>
            </a:r>
            <a:r>
              <a:rPr lang="pt-PT" sz="1500" dirty="0" err="1">
                <a:ea typeface="Lato"/>
                <a:cs typeface="Lato"/>
                <a:sym typeface="Lato"/>
              </a:rPr>
              <a:t>of</a:t>
            </a:r>
            <a:r>
              <a:rPr lang="pt-PT" sz="1500" dirty="0">
                <a:ea typeface="Lato"/>
                <a:cs typeface="Lato"/>
                <a:sym typeface="Lato"/>
              </a:rPr>
              <a:t> </a:t>
            </a:r>
            <a:r>
              <a:rPr lang="pt-PT" sz="1500" dirty="0" err="1">
                <a:ea typeface="Lato"/>
                <a:cs typeface="Lato"/>
                <a:sym typeface="Lato"/>
              </a:rPr>
              <a:t>the</a:t>
            </a:r>
            <a:r>
              <a:rPr lang="pt-PT" sz="1500" dirty="0">
                <a:ea typeface="Lato"/>
                <a:cs typeface="Lato"/>
                <a:sym typeface="Lato"/>
              </a:rPr>
              <a:t> </a:t>
            </a:r>
            <a:r>
              <a:rPr lang="pt-PT" sz="1500" dirty="0" err="1">
                <a:ea typeface="Lato"/>
                <a:cs typeface="Lato"/>
                <a:sym typeface="Lato"/>
              </a:rPr>
              <a:t>reward</a:t>
            </a:r>
            <a:r>
              <a:rPr lang="pt-PT" sz="1500" dirty="0">
                <a:ea typeface="Lato"/>
                <a:cs typeface="Lato"/>
                <a:sym typeface="Lato"/>
              </a:rPr>
              <a:t> </a:t>
            </a:r>
            <a:r>
              <a:rPr lang="pt-PT" sz="1500" dirty="0" err="1">
                <a:ea typeface="Lato"/>
                <a:cs typeface="Lato"/>
                <a:sym typeface="Lato"/>
              </a:rPr>
              <a:t>functions</a:t>
            </a:r>
            <a:r>
              <a:rPr lang="pt-PT" sz="1500" dirty="0">
                <a:ea typeface="Lato"/>
                <a:cs typeface="Lato"/>
                <a:sym typeface="Lato"/>
              </a:rPr>
              <a:t>, </a:t>
            </a:r>
            <a:r>
              <a:rPr lang="pt-PT" sz="1500" dirty="0" err="1">
                <a:ea typeface="Lato"/>
                <a:cs typeface="Lato"/>
                <a:sym typeface="Lato"/>
              </a:rPr>
              <a:t>being</a:t>
            </a:r>
            <a:r>
              <a:rPr lang="pt-PT" sz="1500" dirty="0">
                <a:ea typeface="Lato"/>
                <a:cs typeface="Lato"/>
                <a:sym typeface="Lato"/>
              </a:rPr>
              <a:t> more </a:t>
            </a:r>
            <a:r>
              <a:rPr lang="pt-PT" sz="1500" dirty="0" err="1">
                <a:ea typeface="Lato"/>
                <a:cs typeface="Lato"/>
                <a:sym typeface="Lato"/>
              </a:rPr>
              <a:t>dependent</a:t>
            </a:r>
            <a:r>
              <a:rPr lang="pt-PT" sz="1500" dirty="0">
                <a:ea typeface="Lato"/>
                <a:cs typeface="Lato"/>
                <a:sym typeface="Lato"/>
              </a:rPr>
              <a:t> </a:t>
            </a:r>
            <a:r>
              <a:rPr lang="pt-PT" sz="1500" dirty="0" err="1">
                <a:ea typeface="Lato"/>
                <a:cs typeface="Lato"/>
                <a:sym typeface="Lato"/>
              </a:rPr>
              <a:t>of</a:t>
            </a:r>
            <a:r>
              <a:rPr lang="pt-PT" sz="1500" dirty="0">
                <a:ea typeface="Lato"/>
                <a:cs typeface="Lato"/>
                <a:sym typeface="Lato"/>
              </a:rPr>
              <a:t> </a:t>
            </a:r>
            <a:r>
              <a:rPr lang="pt-PT" sz="1500" dirty="0" err="1">
                <a:ea typeface="Lato"/>
                <a:cs typeface="Lato"/>
                <a:sym typeface="Lato"/>
              </a:rPr>
              <a:t>the</a:t>
            </a:r>
            <a:r>
              <a:rPr lang="pt-PT" sz="1500" dirty="0">
                <a:ea typeface="Lato"/>
                <a:cs typeface="Lato"/>
                <a:sym typeface="Lato"/>
              </a:rPr>
              <a:t> </a:t>
            </a:r>
            <a:r>
              <a:rPr lang="pt-PT" sz="1500" dirty="0" err="1">
                <a:ea typeface="Lato"/>
                <a:cs typeface="Lato"/>
                <a:sym typeface="Lato"/>
              </a:rPr>
              <a:t>user</a:t>
            </a:r>
            <a:r>
              <a:rPr lang="pt-PT" sz="1500" dirty="0">
                <a:ea typeface="Lato"/>
                <a:cs typeface="Lato"/>
                <a:sym typeface="Lato"/>
              </a:rPr>
              <a:t> feedback </a:t>
            </a:r>
            <a:r>
              <a:rPr lang="pt-PT" sz="1500" dirty="0" err="1">
                <a:ea typeface="Lato"/>
                <a:cs typeface="Lato"/>
                <a:sym typeface="Lato"/>
              </a:rPr>
              <a:t>and</a:t>
            </a:r>
            <a:r>
              <a:rPr lang="pt-PT" sz="1500" dirty="0">
                <a:ea typeface="Lato"/>
                <a:cs typeface="Lato"/>
                <a:sym typeface="Lato"/>
              </a:rPr>
              <a:t> </a:t>
            </a:r>
            <a:r>
              <a:rPr lang="pt-PT" sz="1500" dirty="0" err="1">
                <a:ea typeface="Lato"/>
                <a:cs typeface="Lato"/>
                <a:sym typeface="Lato"/>
              </a:rPr>
              <a:t>environment</a:t>
            </a:r>
            <a:r>
              <a:rPr lang="pt-PT" sz="1500" dirty="0">
                <a:ea typeface="Lato"/>
                <a:cs typeface="Lato"/>
                <a:sym typeface="Lato"/>
              </a:rPr>
              <a:t> </a:t>
            </a:r>
            <a:r>
              <a:rPr lang="pt-PT" sz="1500" dirty="0" err="1">
                <a:ea typeface="Lato"/>
                <a:cs typeface="Lato"/>
                <a:sym typeface="Lato"/>
              </a:rPr>
              <a:t>sensing</a:t>
            </a:r>
            <a:r>
              <a:rPr lang="pt-PT" sz="1500" dirty="0">
                <a:ea typeface="Lato"/>
                <a:cs typeface="Lato"/>
                <a:sym typeface="Lato"/>
              </a:rPr>
              <a:t>. </a:t>
            </a:r>
          </a:p>
          <a:p>
            <a:pPr marL="133350" lvl="0" algn="l" rtl="0">
              <a:spcBef>
                <a:spcPts val="0"/>
              </a:spcBef>
              <a:spcAft>
                <a:spcPts val="0"/>
              </a:spcAft>
              <a:buClr>
                <a:srgbClr val="434343"/>
              </a:buClr>
              <a:buSzPts val="1500"/>
            </a:pPr>
            <a:endParaRPr lang="pt-PT" sz="1500" dirty="0">
              <a:ea typeface="Lato"/>
              <a:cs typeface="Lato"/>
              <a:sym typeface="Lato"/>
            </a:endParaRPr>
          </a:p>
          <a:p>
            <a:pPr marL="457200" lvl="0" indent="-323850">
              <a:buClr>
                <a:srgbClr val="434343"/>
              </a:buClr>
              <a:buSzPts val="1500"/>
              <a:buFont typeface="Lato"/>
              <a:buChar char="●"/>
            </a:pPr>
            <a:r>
              <a:rPr lang="en-US" sz="1500" dirty="0">
                <a:ea typeface="Lato"/>
                <a:cs typeface="Lato"/>
                <a:sym typeface="Lato"/>
              </a:rPr>
              <a:t>Improve the system capability of gathering feedback by improving the Interface and the feedback process. </a:t>
            </a:r>
            <a:endParaRPr sz="1500" dirty="0">
              <a:latin typeface="Lato"/>
              <a:ea typeface="Lato"/>
              <a:cs typeface="Lato"/>
              <a:sym typeface="Lato"/>
            </a:endParaRPr>
          </a:p>
          <a:p>
            <a:pPr marL="0" lvl="0" indent="0" algn="l" rtl="0">
              <a:spcBef>
                <a:spcPts val="0"/>
              </a:spcBef>
              <a:spcAft>
                <a:spcPts val="0"/>
              </a:spcAft>
              <a:buNone/>
            </a:pPr>
            <a:endParaRPr sz="1500" dirty="0">
              <a:latin typeface="Lato"/>
              <a:ea typeface="Lato"/>
              <a:cs typeface="Lato"/>
              <a:sym typeface="Lato"/>
            </a:endParaRPr>
          </a:p>
          <a:p>
            <a:pPr marL="457200" lvl="0" indent="-323850" algn="l" rtl="0">
              <a:spcBef>
                <a:spcPts val="0"/>
              </a:spcBef>
              <a:spcAft>
                <a:spcPts val="0"/>
              </a:spcAft>
              <a:buClr>
                <a:srgbClr val="434343"/>
              </a:buClr>
              <a:buSzPts val="1500"/>
              <a:buFont typeface="Lato"/>
              <a:buChar char="●"/>
            </a:pPr>
            <a:r>
              <a:rPr lang="pt-PT" sz="1500" dirty="0" err="1">
                <a:ea typeface="Lato"/>
                <a:cs typeface="Lato"/>
                <a:sym typeface="Lato"/>
              </a:rPr>
              <a:t>Fully</a:t>
            </a:r>
            <a:r>
              <a:rPr lang="pt-PT" sz="1500" dirty="0">
                <a:ea typeface="Lato"/>
                <a:cs typeface="Lato"/>
                <a:sym typeface="Lato"/>
              </a:rPr>
              <a:t> </a:t>
            </a:r>
            <a:r>
              <a:rPr lang="pt-PT" sz="1500" dirty="0" err="1">
                <a:ea typeface="Lato"/>
                <a:cs typeface="Lato"/>
                <a:sym typeface="Lato"/>
              </a:rPr>
              <a:t>integration</a:t>
            </a:r>
            <a:r>
              <a:rPr lang="pt-PT" sz="1500" dirty="0">
                <a:ea typeface="Lato"/>
                <a:cs typeface="Lato"/>
                <a:sym typeface="Lato"/>
              </a:rPr>
              <a:t> </a:t>
            </a:r>
            <a:r>
              <a:rPr lang="pt-PT" sz="1500" dirty="0" err="1">
                <a:ea typeface="Lato"/>
                <a:cs typeface="Lato"/>
                <a:sym typeface="Lato"/>
              </a:rPr>
              <a:t>with</a:t>
            </a:r>
            <a:r>
              <a:rPr lang="pt-PT" sz="1500" dirty="0">
                <a:ea typeface="Lato"/>
                <a:cs typeface="Lato"/>
                <a:sym typeface="Lato"/>
              </a:rPr>
              <a:t> </a:t>
            </a:r>
            <a:r>
              <a:rPr lang="pt-PT" sz="1500" dirty="0" err="1">
                <a:ea typeface="Lato"/>
                <a:cs typeface="Lato"/>
                <a:sym typeface="Lato"/>
              </a:rPr>
              <a:t>Application</a:t>
            </a:r>
            <a:r>
              <a:rPr lang="pt-PT" sz="1500" dirty="0">
                <a:ea typeface="Lato"/>
                <a:cs typeface="Lato"/>
                <a:sym typeface="Lato"/>
              </a:rPr>
              <a:t> </a:t>
            </a:r>
            <a:r>
              <a:rPr lang="pt-PT" sz="1500" dirty="0" err="1">
                <a:ea typeface="Lato"/>
                <a:cs typeface="Lato"/>
                <a:sym typeface="Lato"/>
              </a:rPr>
              <a:t>programming</a:t>
            </a:r>
            <a:r>
              <a:rPr lang="pt-PT" sz="1500" dirty="0">
                <a:ea typeface="Lato"/>
                <a:cs typeface="Lato"/>
                <a:sym typeface="Lato"/>
              </a:rPr>
              <a:t> interfaces (</a:t>
            </a:r>
            <a:r>
              <a:rPr lang="pt-PT" sz="1500" dirty="0" err="1">
                <a:ea typeface="Lato"/>
                <a:cs typeface="Lato"/>
                <a:sym typeface="Lato"/>
              </a:rPr>
              <a:t>API’s</a:t>
            </a:r>
            <a:r>
              <a:rPr lang="pt-PT" sz="1500" dirty="0">
                <a:ea typeface="Lato"/>
                <a:cs typeface="Lato"/>
                <a:sym typeface="Lato"/>
              </a:rPr>
              <a:t>) are </a:t>
            </a:r>
            <a:r>
              <a:rPr lang="pt-PT" sz="1500" dirty="0" err="1">
                <a:ea typeface="Lato"/>
                <a:cs typeface="Lato"/>
                <a:sym typeface="Lato"/>
              </a:rPr>
              <a:t>planned</a:t>
            </a:r>
            <a:r>
              <a:rPr lang="pt-PT" sz="1500" dirty="0">
                <a:ea typeface="Lato"/>
                <a:cs typeface="Lato"/>
                <a:sym typeface="Lato"/>
              </a:rPr>
              <a:t>, </a:t>
            </a:r>
            <a:r>
              <a:rPr lang="pt-PT" sz="1500" dirty="0" err="1">
                <a:ea typeface="Lato"/>
                <a:cs typeface="Lato"/>
                <a:sym typeface="Lato"/>
              </a:rPr>
              <a:t>allowing</a:t>
            </a:r>
            <a:r>
              <a:rPr lang="pt-PT" sz="1500" dirty="0">
                <a:ea typeface="Lato"/>
                <a:cs typeface="Lato"/>
                <a:sym typeface="Lato"/>
              </a:rPr>
              <a:t> </a:t>
            </a:r>
            <a:r>
              <a:rPr lang="pt-PT" sz="1500" dirty="0" err="1">
                <a:ea typeface="Lato"/>
                <a:cs typeface="Lato"/>
                <a:sym typeface="Lato"/>
              </a:rPr>
              <a:t>this</a:t>
            </a:r>
            <a:r>
              <a:rPr lang="pt-PT" sz="1500" dirty="0">
                <a:ea typeface="Lato"/>
                <a:cs typeface="Lato"/>
                <a:sym typeface="Lato"/>
              </a:rPr>
              <a:t> </a:t>
            </a:r>
            <a:r>
              <a:rPr lang="pt-PT" sz="1500" dirty="0" err="1">
                <a:ea typeface="Lato"/>
                <a:cs typeface="Lato"/>
                <a:sym typeface="Lato"/>
              </a:rPr>
              <a:t>system</a:t>
            </a:r>
            <a:r>
              <a:rPr lang="pt-PT" sz="1500" dirty="0">
                <a:ea typeface="Lato"/>
                <a:cs typeface="Lato"/>
                <a:sym typeface="Lato"/>
              </a:rPr>
              <a:t> to </a:t>
            </a:r>
            <a:r>
              <a:rPr lang="pt-PT" sz="1500" dirty="0" err="1">
                <a:ea typeface="Lato"/>
                <a:cs typeface="Lato"/>
                <a:sym typeface="Lato"/>
              </a:rPr>
              <a:t>not</a:t>
            </a:r>
            <a:r>
              <a:rPr lang="pt-PT" sz="1500" dirty="0">
                <a:ea typeface="Lato"/>
                <a:cs typeface="Lato"/>
                <a:sym typeface="Lato"/>
              </a:rPr>
              <a:t> </a:t>
            </a:r>
            <a:r>
              <a:rPr lang="pt-PT" sz="1500" dirty="0" err="1">
                <a:ea typeface="Lato"/>
                <a:cs typeface="Lato"/>
                <a:sym typeface="Lato"/>
              </a:rPr>
              <a:t>be</a:t>
            </a:r>
            <a:r>
              <a:rPr lang="pt-PT" sz="1500" dirty="0">
                <a:ea typeface="Lato"/>
                <a:cs typeface="Lato"/>
                <a:sym typeface="Lato"/>
              </a:rPr>
              <a:t> </a:t>
            </a:r>
            <a:r>
              <a:rPr lang="pt-PT" sz="1500" dirty="0" err="1">
                <a:ea typeface="Lato"/>
                <a:cs typeface="Lato"/>
                <a:sym typeface="Lato"/>
              </a:rPr>
              <a:t>restricted</a:t>
            </a:r>
            <a:r>
              <a:rPr lang="pt-PT" sz="1500" dirty="0">
                <a:ea typeface="Lato"/>
                <a:cs typeface="Lato"/>
                <a:sym typeface="Lato"/>
              </a:rPr>
              <a:t> to </a:t>
            </a:r>
            <a:r>
              <a:rPr lang="pt-PT" sz="1500" dirty="0" err="1">
                <a:ea typeface="Lato"/>
                <a:cs typeface="Lato"/>
                <a:sym typeface="Lato"/>
              </a:rPr>
              <a:t>sensors</a:t>
            </a:r>
            <a:r>
              <a:rPr lang="pt-PT" sz="1500" dirty="0">
                <a:ea typeface="Lato"/>
                <a:cs typeface="Lato"/>
                <a:sym typeface="Lato"/>
              </a:rPr>
              <a:t> to </a:t>
            </a:r>
            <a:r>
              <a:rPr lang="pt-PT" sz="1500" dirty="0" err="1">
                <a:ea typeface="Lato"/>
                <a:cs typeface="Lato"/>
                <a:sym typeface="Lato"/>
              </a:rPr>
              <a:t>perceive</a:t>
            </a:r>
            <a:r>
              <a:rPr lang="pt-PT" sz="1500" dirty="0">
                <a:ea typeface="Lato"/>
                <a:cs typeface="Lato"/>
                <a:sym typeface="Lato"/>
              </a:rPr>
              <a:t> </a:t>
            </a:r>
            <a:r>
              <a:rPr lang="pt-PT" sz="1500" dirty="0" err="1">
                <a:ea typeface="Lato"/>
                <a:cs typeface="Lato"/>
                <a:sym typeface="Lato"/>
              </a:rPr>
              <a:t>the</a:t>
            </a:r>
            <a:r>
              <a:rPr lang="pt-PT" sz="1500" dirty="0">
                <a:ea typeface="Lato"/>
                <a:cs typeface="Lato"/>
                <a:sym typeface="Lato"/>
              </a:rPr>
              <a:t> </a:t>
            </a:r>
            <a:r>
              <a:rPr lang="pt-PT" sz="1500" dirty="0" err="1">
                <a:ea typeface="Lato"/>
                <a:cs typeface="Lato"/>
                <a:sym typeface="Lato"/>
              </a:rPr>
              <a:t>environment</a:t>
            </a:r>
            <a:r>
              <a:rPr lang="pt-PT" sz="1500" dirty="0">
                <a:ea typeface="Lato"/>
                <a:cs typeface="Lato"/>
                <a:sym typeface="Lato"/>
              </a:rPr>
              <a:t>.</a:t>
            </a:r>
            <a:endParaRPr sz="1500" dirty="0">
              <a:latin typeface="Lato"/>
              <a:ea typeface="Lato"/>
              <a:cs typeface="Lato"/>
              <a:sym typeface="Lato"/>
            </a:endParaRPr>
          </a:p>
          <a:p>
            <a:pPr marL="0" lvl="0" indent="0" algn="l" rtl="0">
              <a:spcBef>
                <a:spcPts val="0"/>
              </a:spcBef>
              <a:spcAft>
                <a:spcPts val="0"/>
              </a:spcAft>
              <a:buNone/>
            </a:pPr>
            <a:endParaRPr sz="1500" dirty="0">
              <a:latin typeface="Lato"/>
              <a:ea typeface="Lato"/>
              <a:cs typeface="Lato"/>
              <a:sym typeface="Lato"/>
            </a:endParaRPr>
          </a:p>
          <a:p>
            <a:pPr marL="457200" lvl="0" indent="-323850" algn="l" rtl="0">
              <a:spcBef>
                <a:spcPts val="0"/>
              </a:spcBef>
              <a:spcAft>
                <a:spcPts val="0"/>
              </a:spcAft>
              <a:buClr>
                <a:srgbClr val="434343"/>
              </a:buClr>
              <a:buSzPts val="1500"/>
              <a:buFont typeface="Lato"/>
              <a:buChar char="●"/>
            </a:pPr>
            <a:r>
              <a:rPr lang="pt-PT" sz="1500" dirty="0" err="1">
                <a:ea typeface="Lato"/>
                <a:cs typeface="Lato"/>
                <a:sym typeface="Lato"/>
              </a:rPr>
              <a:t>Extend</a:t>
            </a:r>
            <a:r>
              <a:rPr lang="pt-PT" sz="1500" dirty="0">
                <a:ea typeface="Lato"/>
                <a:cs typeface="Lato"/>
                <a:sym typeface="Lato"/>
              </a:rPr>
              <a:t> </a:t>
            </a:r>
            <a:r>
              <a:rPr lang="pt-PT" sz="1500" dirty="0" err="1">
                <a:ea typeface="Lato"/>
                <a:cs typeface="Lato"/>
                <a:sym typeface="Lato"/>
              </a:rPr>
              <a:t>the</a:t>
            </a:r>
            <a:r>
              <a:rPr lang="pt-PT" sz="1500" dirty="0">
                <a:ea typeface="Lato"/>
                <a:cs typeface="Lato"/>
                <a:sym typeface="Lato"/>
              </a:rPr>
              <a:t> </a:t>
            </a:r>
            <a:r>
              <a:rPr lang="pt-PT" sz="1500" dirty="0" err="1">
                <a:ea typeface="Lato"/>
                <a:cs typeface="Lato"/>
                <a:sym typeface="Lato"/>
              </a:rPr>
              <a:t>model</a:t>
            </a:r>
            <a:r>
              <a:rPr lang="pt-PT" sz="1500" dirty="0">
                <a:ea typeface="Lato"/>
                <a:cs typeface="Lato"/>
                <a:sym typeface="Lato"/>
              </a:rPr>
              <a:t> to </a:t>
            </a:r>
            <a:r>
              <a:rPr lang="pt-PT" sz="1500" dirty="0" err="1">
                <a:ea typeface="Lato"/>
                <a:cs typeface="Lato"/>
                <a:sym typeface="Lato"/>
              </a:rPr>
              <a:t>others</a:t>
            </a:r>
            <a:r>
              <a:rPr lang="pt-PT" sz="1500" dirty="0">
                <a:ea typeface="Lato"/>
                <a:cs typeface="Lato"/>
                <a:sym typeface="Lato"/>
              </a:rPr>
              <a:t> </a:t>
            </a:r>
            <a:r>
              <a:rPr lang="pt-PT" sz="1500" dirty="0" err="1">
                <a:ea typeface="Lato"/>
                <a:cs typeface="Lato"/>
                <a:sym typeface="Lato"/>
              </a:rPr>
              <a:t>environments</a:t>
            </a:r>
            <a:r>
              <a:rPr lang="pt-PT" sz="1500" dirty="0">
                <a:ea typeface="Lato"/>
                <a:cs typeface="Lato"/>
                <a:sym typeface="Lato"/>
              </a:rPr>
              <a:t>, </a:t>
            </a:r>
            <a:r>
              <a:rPr lang="pt-PT" sz="1500" dirty="0" err="1">
                <a:ea typeface="Lato"/>
                <a:cs typeface="Lato"/>
                <a:sym typeface="Lato"/>
              </a:rPr>
              <a:t>either</a:t>
            </a:r>
            <a:r>
              <a:rPr lang="pt-PT" sz="1500" dirty="0">
                <a:ea typeface="Lato"/>
                <a:cs typeface="Lato"/>
                <a:sym typeface="Lato"/>
              </a:rPr>
              <a:t> </a:t>
            </a:r>
            <a:r>
              <a:rPr lang="pt-PT" sz="1500" dirty="0" err="1">
                <a:ea typeface="Lato"/>
                <a:cs typeface="Lato"/>
                <a:sym typeface="Lato"/>
              </a:rPr>
              <a:t>public</a:t>
            </a:r>
            <a:r>
              <a:rPr lang="pt-PT" sz="1500" dirty="0">
                <a:ea typeface="Lato"/>
                <a:cs typeface="Lato"/>
                <a:sym typeface="Lato"/>
              </a:rPr>
              <a:t> </a:t>
            </a:r>
            <a:r>
              <a:rPr lang="pt-PT" sz="1500" dirty="0" err="1">
                <a:ea typeface="Lato"/>
                <a:cs typeface="Lato"/>
                <a:sym typeface="Lato"/>
              </a:rPr>
              <a:t>or</a:t>
            </a:r>
            <a:r>
              <a:rPr lang="pt-PT" sz="1500" dirty="0">
                <a:ea typeface="Lato"/>
                <a:cs typeface="Lato"/>
                <a:sym typeface="Lato"/>
              </a:rPr>
              <a:t> </a:t>
            </a:r>
            <a:r>
              <a:rPr lang="pt-PT" sz="1500" dirty="0" err="1">
                <a:ea typeface="Lato"/>
                <a:cs typeface="Lato"/>
                <a:sym typeface="Lato"/>
              </a:rPr>
              <a:t>private</a:t>
            </a:r>
            <a:r>
              <a:rPr lang="pt-PT" sz="1500" dirty="0">
                <a:ea typeface="Lato"/>
                <a:cs typeface="Lato"/>
                <a:sym typeface="Lato"/>
              </a:rPr>
              <a:t>.</a:t>
            </a:r>
          </a:p>
          <a:p>
            <a:pPr marL="457200" lvl="0" indent="-323850" algn="l" rtl="0">
              <a:spcBef>
                <a:spcPts val="0"/>
              </a:spcBef>
              <a:spcAft>
                <a:spcPts val="0"/>
              </a:spcAft>
              <a:buClr>
                <a:srgbClr val="434343"/>
              </a:buClr>
              <a:buSzPts val="1500"/>
              <a:buFont typeface="Lato"/>
              <a:buChar char="●"/>
            </a:pPr>
            <a:endParaRPr lang="pt-PT" sz="1500" dirty="0">
              <a:ea typeface="Lato"/>
              <a:cs typeface="Lato"/>
              <a:sym typeface="Lato"/>
            </a:endParaRPr>
          </a:p>
          <a:p>
            <a:pPr marL="457200" lvl="0" indent="-323850">
              <a:buClr>
                <a:srgbClr val="434343"/>
              </a:buClr>
              <a:buSzPts val="1500"/>
              <a:buFont typeface="Lato"/>
              <a:buChar char="●"/>
            </a:pPr>
            <a:r>
              <a:rPr lang="en-US" sz="1500" dirty="0"/>
              <a:t>Testing our system to a real environment, without simulated data.</a:t>
            </a:r>
            <a:endParaRPr sz="1500" dirty="0">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a:p>
            <a:pPr marL="0" lvl="0" indent="0" algn="l" rtl="0">
              <a:spcBef>
                <a:spcPts val="0"/>
              </a:spcBef>
              <a:spcAft>
                <a:spcPts val="0"/>
              </a:spcAft>
              <a:buNone/>
            </a:pPr>
            <a:endParaRPr dirty="0">
              <a:solidFill>
                <a:srgbClr val="43434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5"/>
          <p:cNvSpPr txBox="1"/>
          <p:nvPr/>
        </p:nvSpPr>
        <p:spPr>
          <a:xfrm>
            <a:off x="490349" y="3754514"/>
            <a:ext cx="8053149" cy="7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a:p>
            <a:pPr lvl="0"/>
            <a:r>
              <a:rPr lang="pt-PT" sz="1400" dirty="0" err="1"/>
              <a:t>Supervised</a:t>
            </a:r>
            <a:r>
              <a:rPr lang="pt-PT" sz="1400" dirty="0"/>
              <a:t> </a:t>
            </a:r>
            <a:r>
              <a:rPr lang="pt-PT" sz="1400" dirty="0" err="1"/>
              <a:t>by</a:t>
            </a:r>
            <a:r>
              <a:rPr lang="pt-PT" sz="1400" dirty="0"/>
              <a:t>: Cesar Analide </a:t>
            </a:r>
            <a:r>
              <a:rPr lang="pt-PT" sz="1400" dirty="0" err="1"/>
              <a:t>and</a:t>
            </a:r>
            <a:r>
              <a:rPr lang="pt-PT" sz="1400" dirty="0"/>
              <a:t> Fábio Silva								 </a:t>
            </a:r>
            <a:r>
              <a:rPr lang="pt-PT" sz="1400" dirty="0" err="1"/>
              <a:t>December</a:t>
            </a:r>
            <a:r>
              <a:rPr lang="pt-PT" sz="1400" dirty="0"/>
              <a:t> 2018</a:t>
            </a:r>
            <a:endParaRPr sz="1400" dirty="0"/>
          </a:p>
        </p:txBody>
      </p:sp>
      <p:pic>
        <p:nvPicPr>
          <p:cNvPr id="276" name="Google Shape;276;p35"/>
          <p:cNvPicPr preferRelativeResize="0"/>
          <p:nvPr/>
        </p:nvPicPr>
        <p:blipFill rotWithShape="1">
          <a:blip r:embed="rId3">
            <a:alphaModFix/>
          </a:blip>
          <a:srcRect/>
          <a:stretch/>
        </p:blipFill>
        <p:spPr>
          <a:xfrm>
            <a:off x="490350" y="243811"/>
            <a:ext cx="1477650" cy="1145175"/>
          </a:xfrm>
          <a:prstGeom prst="rect">
            <a:avLst/>
          </a:prstGeom>
          <a:noFill/>
          <a:ln>
            <a:noFill/>
          </a:ln>
        </p:spPr>
      </p:pic>
      <p:grpSp>
        <p:nvGrpSpPr>
          <p:cNvPr id="279" name="Google Shape;279;p35"/>
          <p:cNvGrpSpPr/>
          <p:nvPr/>
        </p:nvGrpSpPr>
        <p:grpSpPr>
          <a:xfrm>
            <a:off x="906104" y="1717796"/>
            <a:ext cx="473793" cy="83334"/>
            <a:chOff x="4580561" y="2589004"/>
            <a:chExt cx="1064464" cy="25200"/>
          </a:xfrm>
        </p:grpSpPr>
        <p:sp>
          <p:nvSpPr>
            <p:cNvPr id="280" name="Google Shape;280;p35"/>
            <p:cNvSpPr/>
            <p:nvPr/>
          </p:nvSpPr>
          <p:spPr>
            <a:xfrm rot="-5400000">
              <a:off x="5366325" y="2335504"/>
              <a:ext cx="25200" cy="5322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rot="-5400000">
              <a:off x="4836311" y="2333254"/>
              <a:ext cx="25200" cy="536700"/>
            </a:xfrm>
            <a:prstGeom prst="rect">
              <a:avLst/>
            </a:prstGeom>
            <a:solidFill>
              <a:srgbClr val="4F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5"/>
          <p:cNvGrpSpPr/>
          <p:nvPr/>
        </p:nvGrpSpPr>
        <p:grpSpPr>
          <a:xfrm>
            <a:off x="1379897" y="1717796"/>
            <a:ext cx="473793" cy="83334"/>
            <a:chOff x="4580561" y="2589004"/>
            <a:chExt cx="1064464" cy="25200"/>
          </a:xfrm>
        </p:grpSpPr>
        <p:sp>
          <p:nvSpPr>
            <p:cNvPr id="283" name="Google Shape;283;p35"/>
            <p:cNvSpPr/>
            <p:nvPr/>
          </p:nvSpPr>
          <p:spPr>
            <a:xfrm rot="-5400000">
              <a:off x="5366325" y="2335504"/>
              <a:ext cx="25200" cy="5322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rot="-5400000">
              <a:off x="4836311" y="2333254"/>
              <a:ext cx="25200" cy="5367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ítulo 2">
            <a:extLst>
              <a:ext uri="{FF2B5EF4-FFF2-40B4-BE49-F238E27FC236}">
                <a16:creationId xmlns:a16="http://schemas.microsoft.com/office/drawing/2014/main" id="{A41A785D-59E2-416D-9384-A54BAB6C63AD}"/>
              </a:ext>
            </a:extLst>
          </p:cNvPr>
          <p:cNvSpPr>
            <a:spLocks noGrp="1"/>
          </p:cNvSpPr>
          <p:nvPr>
            <p:ph type="ctrTitle"/>
          </p:nvPr>
        </p:nvSpPr>
        <p:spPr>
          <a:xfrm>
            <a:off x="800460" y="1676400"/>
            <a:ext cx="7200525" cy="1790700"/>
          </a:xfrm>
        </p:spPr>
        <p:txBody>
          <a:bodyPr>
            <a:normAutofit/>
          </a:bodyPr>
          <a:lstStyle/>
          <a:p>
            <a:r>
              <a:rPr lang="en-US" sz="3600" b="1" dirty="0"/>
              <a:t>Enhance Smart Home capabilities </a:t>
            </a:r>
            <a:br>
              <a:rPr lang="en-US" sz="2800" dirty="0"/>
            </a:br>
            <a:r>
              <a:rPr lang="en-US" sz="2000" dirty="0"/>
              <a:t>by learning from usage patterns and IoT devices</a:t>
            </a:r>
            <a:br>
              <a:rPr lang="en-US" sz="2000" dirty="0"/>
            </a:br>
            <a:br>
              <a:rPr lang="en-US" sz="2000" dirty="0"/>
            </a:br>
            <a:r>
              <a:rPr lang="en-US" sz="2800" b="1" dirty="0"/>
              <a:t>José Alexandre Da Silva </a:t>
            </a:r>
            <a:r>
              <a:rPr lang="en-US" sz="2800" b="1" dirty="0" err="1"/>
              <a:t>Mirra</a:t>
            </a:r>
            <a:endParaRPr lang="en-US" b="1" dirty="0"/>
          </a:p>
        </p:txBody>
      </p:sp>
      <p:pic>
        <p:nvPicPr>
          <p:cNvPr id="11" name="Imagem 10">
            <a:extLst>
              <a:ext uri="{FF2B5EF4-FFF2-40B4-BE49-F238E27FC236}">
                <a16:creationId xmlns:a16="http://schemas.microsoft.com/office/drawing/2014/main" id="{9BFCBA2F-57E7-2B42-BF53-531F7BC5DEF5}"/>
              </a:ext>
            </a:extLst>
          </p:cNvPr>
          <p:cNvPicPr>
            <a:picLocks noChangeAspect="1"/>
          </p:cNvPicPr>
          <p:nvPr/>
        </p:nvPicPr>
        <p:blipFill>
          <a:blip r:embed="rId4"/>
          <a:stretch>
            <a:fillRect/>
          </a:stretch>
        </p:blipFill>
        <p:spPr>
          <a:xfrm>
            <a:off x="2425758" y="238037"/>
            <a:ext cx="1947425" cy="703659"/>
          </a:xfrm>
          <a:prstGeom prst="rect">
            <a:avLst/>
          </a:prstGeom>
        </p:spPr>
      </p:pic>
    </p:spTree>
    <p:extLst>
      <p:ext uri="{BB962C8B-B14F-4D97-AF65-F5344CB8AC3E}">
        <p14:creationId xmlns:p14="http://schemas.microsoft.com/office/powerpoint/2010/main" val="129619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16"/>
        <p:cNvGrpSpPr/>
        <p:nvPr/>
      </p:nvGrpSpPr>
      <p:grpSpPr>
        <a:xfrm>
          <a:off x="0" y="0"/>
          <a:ext cx="0" cy="0"/>
          <a:chOff x="0" y="0"/>
          <a:chExt cx="0" cy="0"/>
        </a:xfrm>
      </p:grpSpPr>
      <p:sp>
        <p:nvSpPr>
          <p:cNvPr id="123" name="Rectangle 12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6"/>
          <p:cNvSpPr txBox="1">
            <a:spLocks noGrp="1"/>
          </p:cNvSpPr>
          <p:nvPr>
            <p:ph type="title"/>
          </p:nvPr>
        </p:nvSpPr>
        <p:spPr>
          <a:xfrm>
            <a:off x="1143000" y="841771"/>
            <a:ext cx="6858000" cy="213002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400" kern="1200">
                <a:solidFill>
                  <a:schemeClr val="tx1"/>
                </a:solidFill>
                <a:latin typeface="+mj-lt"/>
                <a:ea typeface="+mj-ea"/>
                <a:cs typeface="+mj-cs"/>
              </a:rPr>
              <a:t>Introduction</a:t>
            </a:r>
          </a:p>
        </p:txBody>
      </p:sp>
      <p:cxnSp>
        <p:nvCxnSpPr>
          <p:cNvPr id="127" name="Straight Connector 126">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18" name="Google Shape;118;p16"/>
          <p:cNvSpPr txBox="1">
            <a:spLocks noGrp="1"/>
          </p:cNvSpPr>
          <p:nvPr>
            <p:ph type="sldNum" idx="12"/>
          </p:nvPr>
        </p:nvSpPr>
        <p:spPr>
          <a:xfrm>
            <a:off x="6457950" y="4619782"/>
            <a:ext cx="2057400" cy="273844"/>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None/>
            </a:pPr>
            <a:fld id="{00000000-1234-1234-1234-123412341234}" type="slidenum">
              <a:rPr lang="en-US" sz="700" smtClean="0">
                <a:solidFill>
                  <a:schemeClr val="tx1">
                    <a:tint val="75000"/>
                  </a:schemeClr>
                </a:solidFill>
              </a:rPr>
              <a:pPr lvl="0" indent="0" defTabSz="914400">
                <a:lnSpc>
                  <a:spcPct val="90000"/>
                </a:lnSpc>
                <a:spcBef>
                  <a:spcPts val="0"/>
                </a:spcBef>
                <a:spcAft>
                  <a:spcPts val="600"/>
                </a:spcAft>
                <a:buNone/>
              </a:pPr>
              <a:t>3</a:t>
            </a:fld>
            <a:endParaRPr lang="en-US" sz="700" dirty="0">
              <a:solidFill>
                <a:schemeClr val="tx1">
                  <a:tint val="75000"/>
                </a:schemeClr>
              </a:solidFill>
            </a:endParaRPr>
          </a:p>
        </p:txBody>
      </p:sp>
      <p:sp>
        <p:nvSpPr>
          <p:cNvPr id="7" name="Retângulo 6" descr="Books">
            <a:extLst>
              <a:ext uri="{FF2B5EF4-FFF2-40B4-BE49-F238E27FC236}">
                <a16:creationId xmlns:a16="http://schemas.microsoft.com/office/drawing/2014/main" id="{1F90D87D-7D2E-7440-BEC5-0407B5F17053}"/>
              </a:ext>
            </a:extLst>
          </p:cNvPr>
          <p:cNvSpPr/>
          <p:nvPr/>
        </p:nvSpPr>
        <p:spPr>
          <a:xfrm>
            <a:off x="4370005" y="3256138"/>
            <a:ext cx="403990" cy="403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72590" y="258418"/>
            <a:ext cx="3845274" cy="1257452"/>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dirty="0">
                <a:solidFill>
                  <a:schemeClr val="tx1"/>
                </a:solidFill>
              </a:rPr>
              <a:t>Smart Home</a:t>
            </a:r>
          </a:p>
        </p:txBody>
      </p:sp>
      <p:sp>
        <p:nvSpPr>
          <p:cNvPr id="124" name="Google Shape;124;p17"/>
          <p:cNvSpPr txBox="1">
            <a:spLocks noGrp="1"/>
          </p:cNvSpPr>
          <p:nvPr>
            <p:ph type="body" idx="1"/>
          </p:nvPr>
        </p:nvSpPr>
        <p:spPr>
          <a:xfrm>
            <a:off x="479748" y="1510017"/>
            <a:ext cx="3845272" cy="2839064"/>
          </a:xfrm>
          <a:prstGeom prst="rect">
            <a:avLst/>
          </a:prstGeom>
        </p:spPr>
        <p:txBody>
          <a:bodyPr spcFirstLastPara="1" vert="horz" lIns="91440" tIns="45720" rIns="91440" bIns="45720" rtlCol="0" anchorCtr="0">
            <a:normAutofit/>
          </a:bodyPr>
          <a:lstStyle/>
          <a:p>
            <a:pPr marL="0" lvl="0" indent="-228600" defTabSz="914400">
              <a:spcBef>
                <a:spcPts val="0"/>
              </a:spcBef>
              <a:spcAft>
                <a:spcPts val="0"/>
              </a:spcAft>
              <a:buFont typeface="Arial" panose="020B0604020202020204" pitchFamily="34" charset="0"/>
              <a:buChar char="•"/>
            </a:pPr>
            <a:endParaRPr lang="en-US" sz="1900" dirty="0"/>
          </a:p>
          <a:p>
            <a:pPr indent="-228600" defTabSz="914400">
              <a:spcBef>
                <a:spcPts val="1600"/>
              </a:spcBef>
              <a:buSzPts val="1500"/>
              <a:buFont typeface="Arial" panose="020B0604020202020204" pitchFamily="34" charset="0"/>
              <a:buChar char="•"/>
            </a:pPr>
            <a:r>
              <a:rPr lang="en-US" sz="1500" b="1" dirty="0"/>
              <a:t>Smart Home</a:t>
            </a:r>
            <a:r>
              <a:rPr lang="en-US" sz="1500" dirty="0"/>
              <a:t> is defined as a living or working space that interacts in a natural way and adapts to the occupant. </a:t>
            </a:r>
          </a:p>
          <a:p>
            <a:pPr marL="228600" indent="0" defTabSz="914400">
              <a:spcBef>
                <a:spcPts val="1600"/>
              </a:spcBef>
              <a:buSzPts val="1500"/>
              <a:buNone/>
            </a:pPr>
            <a:endParaRPr lang="en-US" sz="1900" dirty="0"/>
          </a:p>
          <a:p>
            <a:pPr marL="457200" lvl="0" indent="-228600" defTabSz="914400">
              <a:spcBef>
                <a:spcPts val="0"/>
              </a:spcBef>
              <a:spcAft>
                <a:spcPts val="0"/>
              </a:spcAft>
              <a:buClr>
                <a:srgbClr val="434343"/>
              </a:buClr>
              <a:buSzPts val="1500"/>
              <a:buFont typeface="Arial" panose="020B0604020202020204" pitchFamily="34" charset="0"/>
              <a:buChar char="•"/>
            </a:pPr>
            <a:r>
              <a:rPr lang="en-US" sz="1500" b="1" dirty="0"/>
              <a:t>Smart Homes</a:t>
            </a:r>
            <a:r>
              <a:rPr lang="en-US" sz="1500" dirty="0"/>
              <a:t> are environments that automate action and adapt themselves to user behaviors.</a:t>
            </a:r>
          </a:p>
          <a:p>
            <a:pPr marL="0" lvl="0" indent="-228600" defTabSz="914400">
              <a:spcBef>
                <a:spcPts val="0"/>
              </a:spcBef>
              <a:spcAft>
                <a:spcPts val="0"/>
              </a:spcAft>
              <a:buFont typeface="Arial" panose="020B0604020202020204" pitchFamily="34" charset="0"/>
              <a:buChar char="•"/>
            </a:pPr>
            <a:endParaRPr lang="en-US" sz="1900" dirty="0"/>
          </a:p>
          <a:p>
            <a:pPr marL="0" indent="0" defTabSz="914400">
              <a:buNone/>
            </a:pPr>
            <a:r>
              <a:rPr lang="en-US" sz="1200" i="1" dirty="0"/>
              <a:t>Dixit and Naik (2014)</a:t>
            </a:r>
            <a:endParaRPr lang="en-US" sz="1200" dirty="0"/>
          </a:p>
          <a:p>
            <a:pPr marL="0" lvl="0" indent="-228600" defTabSz="914400">
              <a:spcBef>
                <a:spcPts val="0"/>
              </a:spcBef>
              <a:spcAft>
                <a:spcPts val="0"/>
              </a:spcAft>
              <a:buFont typeface="Arial" panose="020B0604020202020204" pitchFamily="34" charset="0"/>
              <a:buChar char="•"/>
            </a:pPr>
            <a:endParaRPr lang="en-US" sz="1900" dirty="0"/>
          </a:p>
          <a:p>
            <a:pPr marL="0" lvl="0" indent="-228600" defTabSz="914400">
              <a:spcBef>
                <a:spcPts val="0"/>
              </a:spcBef>
              <a:spcAft>
                <a:spcPts val="0"/>
              </a:spcAft>
              <a:buFont typeface="Arial" panose="020B0604020202020204" pitchFamily="34" charset="0"/>
              <a:buChar char="•"/>
            </a:pPr>
            <a:endParaRPr lang="en-US" sz="1900" dirty="0"/>
          </a:p>
          <a:p>
            <a:pPr marL="0" lvl="0" indent="-228600" defTabSz="914400">
              <a:spcBef>
                <a:spcPts val="0"/>
              </a:spcBef>
              <a:spcAft>
                <a:spcPts val="0"/>
              </a:spcAft>
              <a:buFont typeface="Arial" panose="020B0604020202020204" pitchFamily="34" charset="0"/>
              <a:buChar char="•"/>
            </a:pPr>
            <a:endParaRPr lang="en-US" sz="1900" dirty="0"/>
          </a:p>
          <a:p>
            <a:pPr marL="0" lvl="0" indent="-228600" defTabSz="914400">
              <a:spcBef>
                <a:spcPts val="0"/>
              </a:spcBef>
              <a:spcAft>
                <a:spcPts val="0"/>
              </a:spcAft>
              <a:buFont typeface="Arial" panose="020B0604020202020204" pitchFamily="34" charset="0"/>
              <a:buChar char="•"/>
            </a:pPr>
            <a:endParaRPr lang="en-US" sz="1900" dirty="0"/>
          </a:p>
          <a:p>
            <a:pPr marL="0" lvl="0" indent="-228600" defTabSz="914400">
              <a:spcBef>
                <a:spcPts val="0"/>
              </a:spcBef>
              <a:spcAft>
                <a:spcPts val="0"/>
              </a:spcAft>
              <a:buFont typeface="Arial" panose="020B0604020202020204" pitchFamily="34" charset="0"/>
              <a:buChar char="•"/>
            </a:pPr>
            <a:endParaRPr lang="en-US" sz="1900" dirty="0"/>
          </a:p>
          <a:p>
            <a:pPr marL="0" marR="0" lvl="0" indent="-228600" defTabSz="914400">
              <a:spcBef>
                <a:spcPts val="0"/>
              </a:spcBef>
              <a:spcAft>
                <a:spcPts val="1600"/>
              </a:spcAft>
              <a:buFont typeface="Arial" panose="020B0604020202020204" pitchFamily="34" charset="0"/>
              <a:buChar char="•"/>
            </a:pPr>
            <a:endParaRPr lang="en-US" sz="1900" b="1" dirty="0"/>
          </a:p>
        </p:txBody>
      </p:sp>
      <p:sp>
        <p:nvSpPr>
          <p:cNvPr id="125" name="Google Shape;125;p1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Autofit/>
          </a:bodyPr>
          <a:lstStyle/>
          <a:p>
            <a:pPr>
              <a:lnSpc>
                <a:spcPct val="90000"/>
              </a:lnSpc>
              <a:spcAft>
                <a:spcPts val="600"/>
              </a:spcAft>
              <a:defRPr/>
            </a:pPr>
            <a:fld id="{00000000-1234-1234-1234-123412341234}" type="slidenum">
              <a:rPr lang="en-US" sz="1200" smtClean="0">
                <a:solidFill>
                  <a:schemeClr val="bg1"/>
                </a:solidFill>
                <a:highlight>
                  <a:schemeClr val="accent1"/>
                </a:highlight>
                <a:latin typeface="Calibri" panose="020F0502020204030204"/>
              </a:rPr>
              <a:pPr>
                <a:lnSpc>
                  <a:spcPct val="90000"/>
                </a:lnSpc>
                <a:spcAft>
                  <a:spcPts val="600"/>
                </a:spcAft>
                <a:defRPr/>
              </a:pPr>
              <a:t>4</a:t>
            </a:fld>
            <a:endParaRPr lang="en-US" sz="1200" dirty="0">
              <a:solidFill>
                <a:schemeClr val="bg1"/>
              </a:solidFill>
              <a:highlight>
                <a:schemeClr val="accent1"/>
              </a:highlight>
              <a:latin typeface="Calibri" panose="020F0502020204030204"/>
            </a:endParaRPr>
          </a:p>
        </p:txBody>
      </p:sp>
      <p:pic>
        <p:nvPicPr>
          <p:cNvPr id="126" name="Google Shape;126;p17"/>
          <p:cNvPicPr preferRelativeResize="0"/>
          <p:nvPr/>
        </p:nvPicPr>
        <p:blipFill rotWithShape="1">
          <a:blip r:embed="rId3">
            <a:extLst/>
          </a:blip>
          <a:srcRect l="2082" r="1" b="1"/>
          <a:stretch/>
        </p:blipFill>
        <p:spPr>
          <a:xfrm>
            <a:off x="5327009" y="1510017"/>
            <a:ext cx="3337243" cy="3153421"/>
          </a:xfrm>
          <a:prstGeom prst="rect">
            <a:avLst/>
          </a:prstGeom>
          <a:noFill/>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0"/>
        <p:cNvGrpSpPr/>
        <p:nvPr/>
      </p:nvGrpSpPr>
      <p:grpSpPr>
        <a:xfrm>
          <a:off x="0" y="0"/>
          <a:ext cx="0" cy="0"/>
          <a:chOff x="0" y="0"/>
          <a:chExt cx="0" cy="0"/>
        </a:xfrm>
      </p:grpSpPr>
      <p:sp>
        <p:nvSpPr>
          <p:cNvPr id="76" name="Freeform: Shape 7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353193"/>
            <a:ext cx="3285756" cy="4419078"/>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Google Shape;131;p18"/>
          <p:cNvSpPr txBox="1">
            <a:spLocks noGrp="1"/>
          </p:cNvSpPr>
          <p:nvPr>
            <p:ph type="title"/>
          </p:nvPr>
        </p:nvSpPr>
        <p:spPr>
          <a:xfrm>
            <a:off x="647271" y="759003"/>
            <a:ext cx="2562119" cy="359655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100">
                <a:solidFill>
                  <a:srgbClr val="FFFFFF"/>
                </a:solidFill>
              </a:rPr>
              <a:t>Objectives and Challenges</a:t>
            </a:r>
          </a:p>
        </p:txBody>
      </p:sp>
      <p:sp>
        <p:nvSpPr>
          <p:cNvPr id="133" name="Google Shape;133;p18"/>
          <p:cNvSpPr txBox="1">
            <a:spLocks noGrp="1"/>
          </p:cNvSpPr>
          <p:nvPr>
            <p:ph type="sldNum" idx="12"/>
          </p:nvPr>
        </p:nvSpPr>
        <p:spPr>
          <a:xfrm>
            <a:off x="8044665" y="4767262"/>
            <a:ext cx="470685" cy="273844"/>
          </a:xfrm>
          <a:prstGeom prst="rect">
            <a:avLst/>
          </a:prstGeom>
        </p:spPr>
        <p:txBody>
          <a:bodyPr spcFirstLastPara="1" vert="horz" lIns="91440" tIns="45720" rIns="91440" bIns="45720" rtlCol="0" anchor="ctr" anchorCtr="0">
            <a:noAutofit/>
          </a:bodyPr>
          <a:lstStyle/>
          <a:p>
            <a:pPr lvl="0" indent="0" defTabSz="914400">
              <a:lnSpc>
                <a:spcPct val="90000"/>
              </a:lnSpc>
              <a:spcBef>
                <a:spcPts val="0"/>
              </a:spcBef>
              <a:spcAft>
                <a:spcPts val="600"/>
              </a:spcAft>
              <a:buNone/>
            </a:pPr>
            <a:fld id="{00000000-1234-1234-1234-123412341234}" type="slidenum">
              <a:rPr lang="en-US" sz="1200">
                <a:solidFill>
                  <a:schemeClr val="bg1"/>
                </a:solidFill>
                <a:highlight>
                  <a:schemeClr val="accent1"/>
                </a:highlight>
              </a:rPr>
              <a:pPr lvl="0" indent="0" defTabSz="914400">
                <a:lnSpc>
                  <a:spcPct val="90000"/>
                </a:lnSpc>
                <a:spcBef>
                  <a:spcPts val="0"/>
                </a:spcBef>
                <a:spcAft>
                  <a:spcPts val="600"/>
                </a:spcAft>
                <a:buNone/>
              </a:pPr>
              <a:t>5</a:t>
            </a:fld>
            <a:endParaRPr lang="en-US" sz="1200" dirty="0">
              <a:solidFill>
                <a:schemeClr val="bg1"/>
              </a:solidFill>
              <a:highlight>
                <a:schemeClr val="accent1"/>
              </a:highlight>
            </a:endParaRPr>
          </a:p>
        </p:txBody>
      </p:sp>
      <p:graphicFrame>
        <p:nvGraphicFramePr>
          <p:cNvPr id="135" name="Google Shape;132;p18">
            <a:extLst>
              <a:ext uri="{FF2B5EF4-FFF2-40B4-BE49-F238E27FC236}">
                <a16:creationId xmlns:a16="http://schemas.microsoft.com/office/drawing/2014/main" id="{65AACCAA-1AEA-4574-A0A8-85373252A8EB}"/>
              </a:ext>
            </a:extLst>
          </p:cNvPr>
          <p:cNvGraphicFramePr/>
          <p:nvPr>
            <p:extLst>
              <p:ext uri="{D42A27DB-BD31-4B8C-83A1-F6EECF244321}">
                <p14:modId xmlns:p14="http://schemas.microsoft.com/office/powerpoint/2010/main" val="1621140176"/>
              </p:ext>
            </p:extLst>
          </p:nvPr>
        </p:nvGraphicFramePr>
        <p:xfrm>
          <a:off x="3895725" y="353193"/>
          <a:ext cx="4885203" cy="44140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7"/>
        <p:cNvGrpSpPr/>
        <p:nvPr/>
      </p:nvGrpSpPr>
      <p:grpSpPr>
        <a:xfrm>
          <a:off x="0" y="0"/>
          <a:ext cx="0" cy="0"/>
          <a:chOff x="0" y="0"/>
          <a:chExt cx="0" cy="0"/>
        </a:xfrm>
      </p:grpSpPr>
      <p:sp>
        <p:nvSpPr>
          <p:cNvPr id="138" name="Google Shape;138;p19"/>
          <p:cNvSpPr txBox="1">
            <a:spLocks noGrp="1"/>
          </p:cNvSpPr>
          <p:nvPr>
            <p:ph type="title"/>
          </p:nvPr>
        </p:nvSpPr>
        <p:spPr>
          <a:xfrm>
            <a:off x="863974" y="375045"/>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kern="1200" dirty="0">
                <a:solidFill>
                  <a:schemeClr val="tx1"/>
                </a:solidFill>
                <a:latin typeface="+mj-lt"/>
                <a:ea typeface="+mj-ea"/>
                <a:cs typeface="+mj-cs"/>
              </a:rPr>
              <a:t>Related Work</a:t>
            </a:r>
          </a:p>
        </p:txBody>
      </p:sp>
      <p:sp>
        <p:nvSpPr>
          <p:cNvPr id="140" name="Google Shape;140;p19"/>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Autofit/>
          </a:bodyPr>
          <a:lstStyle/>
          <a:p>
            <a:pPr lvl="0" indent="0">
              <a:lnSpc>
                <a:spcPct val="90000"/>
              </a:lnSpc>
              <a:spcBef>
                <a:spcPts val="0"/>
              </a:spcBef>
              <a:spcAft>
                <a:spcPts val="600"/>
              </a:spcAft>
              <a:buNone/>
            </a:pPr>
            <a:fld id="{00000000-1234-1234-1234-123412341234}" type="slidenum">
              <a:rPr lang="en-US" sz="1200" smtClean="0">
                <a:solidFill>
                  <a:schemeClr val="bg1"/>
                </a:solidFill>
                <a:highlight>
                  <a:schemeClr val="accent1"/>
                </a:highlight>
              </a:rPr>
              <a:pPr lvl="0" indent="0">
                <a:lnSpc>
                  <a:spcPct val="90000"/>
                </a:lnSpc>
                <a:spcBef>
                  <a:spcPts val="0"/>
                </a:spcBef>
                <a:spcAft>
                  <a:spcPts val="600"/>
                </a:spcAft>
                <a:buNone/>
              </a:pPr>
              <a:t>6</a:t>
            </a:fld>
            <a:endParaRPr lang="en-US" sz="1200" dirty="0">
              <a:solidFill>
                <a:schemeClr val="bg1"/>
              </a:solidFill>
              <a:highlight>
                <a:schemeClr val="accent1"/>
              </a:highlight>
            </a:endParaRPr>
          </a:p>
        </p:txBody>
      </p:sp>
      <p:graphicFrame>
        <p:nvGraphicFramePr>
          <p:cNvPr id="142" name="Google Shape;139;p19">
            <a:extLst>
              <a:ext uri="{FF2B5EF4-FFF2-40B4-BE49-F238E27FC236}">
                <a16:creationId xmlns:a16="http://schemas.microsoft.com/office/drawing/2014/main" id="{66034D5D-857A-4264-BFF5-CE67524A7FA1}"/>
              </a:ext>
            </a:extLst>
          </p:cNvPr>
          <p:cNvGraphicFramePr/>
          <p:nvPr>
            <p:extLst>
              <p:ext uri="{D42A27DB-BD31-4B8C-83A1-F6EECF244321}">
                <p14:modId xmlns:p14="http://schemas.microsoft.com/office/powerpoint/2010/main" val="2047586834"/>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63"/>
        <p:cNvGrpSpPr/>
        <p:nvPr/>
      </p:nvGrpSpPr>
      <p:grpSpPr>
        <a:xfrm>
          <a:off x="0" y="0"/>
          <a:ext cx="0" cy="0"/>
          <a:chOff x="0" y="0"/>
          <a:chExt cx="0" cy="0"/>
        </a:xfrm>
      </p:grpSpPr>
      <p:sp>
        <p:nvSpPr>
          <p:cNvPr id="106" name="Rectangle 105">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300" y="241299"/>
            <a:ext cx="8680116" cy="4660901"/>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Google Shape;164;p22"/>
          <p:cNvSpPr txBox="1">
            <a:spLocks noGrp="1"/>
          </p:cNvSpPr>
          <p:nvPr>
            <p:ph type="title"/>
          </p:nvPr>
        </p:nvSpPr>
        <p:spPr>
          <a:xfrm>
            <a:off x="1143000" y="841771"/>
            <a:ext cx="6858000" cy="2130028"/>
          </a:xfrm>
          <a:prstGeom prst="rect">
            <a:avLst/>
          </a:prstGeom>
        </p:spPr>
        <p:txBody>
          <a:bodyPr spcFirstLastPara="1" vert="horz" lIns="91440" tIns="45720" rIns="91440" bIns="45720" rtlCol="0" anchor="b" anchorCtr="0">
            <a:normAutofit/>
          </a:bodyPr>
          <a:lstStyle/>
          <a:p>
            <a:pPr marL="0" lvl="0" indent="0" algn="ctr" defTabSz="914400">
              <a:spcBef>
                <a:spcPct val="0"/>
              </a:spcBef>
              <a:spcAft>
                <a:spcPts val="0"/>
              </a:spcAft>
            </a:pPr>
            <a:r>
              <a:rPr lang="en-US" sz="4400" kern="1200" dirty="0">
                <a:solidFill>
                  <a:schemeClr val="tx1"/>
                </a:solidFill>
                <a:latin typeface="+mj-lt"/>
                <a:ea typeface="+mj-ea"/>
                <a:cs typeface="+mj-cs"/>
              </a:rPr>
              <a:t>Our Approach</a:t>
            </a:r>
          </a:p>
        </p:txBody>
      </p:sp>
      <p:cxnSp>
        <p:nvCxnSpPr>
          <p:cNvPr id="110" name="Straight Connector 109">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43300" y="3082062"/>
            <a:ext cx="20574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65" name="Google Shape;165;p22"/>
          <p:cNvSpPr txBox="1">
            <a:spLocks noGrp="1"/>
          </p:cNvSpPr>
          <p:nvPr>
            <p:ph type="sldNum" idx="12"/>
          </p:nvPr>
        </p:nvSpPr>
        <p:spPr>
          <a:xfrm>
            <a:off x="6457950" y="4619782"/>
            <a:ext cx="2057400" cy="273844"/>
          </a:xfrm>
          <a:prstGeom prst="rect">
            <a:avLst/>
          </a:prstGeom>
        </p:spPr>
        <p:txBody>
          <a:bodyPr spcFirstLastPara="1" vert="horz" lIns="91440" tIns="45720" rIns="91440" bIns="45720" rtlCol="0" anchor="ctr" anchorCtr="0">
            <a:normAutofit/>
          </a:bodyPr>
          <a:lstStyle/>
          <a:p>
            <a:pPr lvl="0" indent="0" defTabSz="914400">
              <a:lnSpc>
                <a:spcPct val="90000"/>
              </a:lnSpc>
              <a:spcBef>
                <a:spcPts val="0"/>
              </a:spcBef>
              <a:spcAft>
                <a:spcPts val="600"/>
              </a:spcAft>
              <a:buNone/>
            </a:pPr>
            <a:fld id="{00000000-1234-1234-1234-123412341234}" type="slidenum">
              <a:rPr lang="en-US" sz="700">
                <a:solidFill>
                  <a:schemeClr val="tx1">
                    <a:tint val="75000"/>
                  </a:schemeClr>
                </a:solidFill>
              </a:rPr>
              <a:pPr lvl="0" indent="0" defTabSz="914400">
                <a:lnSpc>
                  <a:spcPct val="90000"/>
                </a:lnSpc>
                <a:spcBef>
                  <a:spcPts val="0"/>
                </a:spcBef>
                <a:spcAft>
                  <a:spcPts val="600"/>
                </a:spcAft>
                <a:buNone/>
              </a:pPr>
              <a:t>7</a:t>
            </a:fld>
            <a:endParaRPr lang="en-US" sz="700">
              <a:solidFill>
                <a:schemeClr val="tx1">
                  <a:tint val="75000"/>
                </a:schemeClr>
              </a:solidFill>
            </a:endParaRPr>
          </a:p>
        </p:txBody>
      </p:sp>
      <p:sp>
        <p:nvSpPr>
          <p:cNvPr id="7" name="Retângulo 6" descr="Light Bulb and Gear">
            <a:extLst>
              <a:ext uri="{FF2B5EF4-FFF2-40B4-BE49-F238E27FC236}">
                <a16:creationId xmlns:a16="http://schemas.microsoft.com/office/drawing/2014/main" id="{DACC061C-C5CC-F445-B1FE-FE8FF10C6A3F}"/>
              </a:ext>
            </a:extLst>
          </p:cNvPr>
          <p:cNvSpPr/>
          <p:nvPr/>
        </p:nvSpPr>
        <p:spPr>
          <a:xfrm>
            <a:off x="4379363" y="3302656"/>
            <a:ext cx="403990" cy="403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0">
            <a:scrgbClr r="0" g="0" b="0"/>
          </a:lnRef>
          <a:fillRef idx="3">
            <a:scrgbClr r="0" g="0" b="0"/>
          </a:fillRef>
          <a:effectRef idx="2">
            <a:schemeClr val="accent5">
              <a:hueOff val="-1689636"/>
              <a:satOff val="-4355"/>
              <a:lumOff val="-2941"/>
              <a:alphaOff val="0"/>
            </a:schemeClr>
          </a:effectRef>
          <a:fontRef idx="minor">
            <a:schemeClr val="lt1"/>
          </a:fontRef>
        </p:style>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AE488-447C-431D-B004-51AEBD03A6CB}"/>
              </a:ext>
            </a:extLst>
          </p:cNvPr>
          <p:cNvSpPr>
            <a:spLocks noGrp="1"/>
          </p:cNvSpPr>
          <p:nvPr>
            <p:ph type="title"/>
          </p:nvPr>
        </p:nvSpPr>
        <p:spPr>
          <a:xfrm>
            <a:off x="492686" y="268325"/>
            <a:ext cx="7688700" cy="535200"/>
          </a:xfrm>
        </p:spPr>
        <p:txBody>
          <a:bodyPr>
            <a:noAutofit/>
          </a:bodyPr>
          <a:lstStyle/>
          <a:p>
            <a:r>
              <a:rPr lang="en-US" sz="3600" dirty="0">
                <a:solidFill>
                  <a:schemeClr val="tx1"/>
                </a:solidFill>
              </a:rPr>
              <a:t>Architecture</a:t>
            </a:r>
          </a:p>
        </p:txBody>
      </p:sp>
      <p:sp>
        <p:nvSpPr>
          <p:cNvPr id="4" name="Marcador de Posição do Número do Diapositivo 3">
            <a:extLst>
              <a:ext uri="{FF2B5EF4-FFF2-40B4-BE49-F238E27FC236}">
                <a16:creationId xmlns:a16="http://schemas.microsoft.com/office/drawing/2014/main" id="{7DE12BBE-5929-487B-A4F5-5FFB3D0E9BC9}"/>
              </a:ext>
            </a:extLst>
          </p:cNvPr>
          <p:cNvSpPr>
            <a:spLocks noGrp="1"/>
          </p:cNvSpPr>
          <p:nvPr>
            <p:ph type="sldNum" idx="12"/>
          </p:nvPr>
        </p:nvSpPr>
        <p:spPr>
          <a:xfrm>
            <a:off x="8536302" y="4749851"/>
            <a:ext cx="548700" cy="393600"/>
          </a:xfrm>
        </p:spPr>
        <p:txBody>
          <a:bodyPr/>
          <a:lstStyle/>
          <a:p>
            <a:pPr marL="0" lvl="0" indent="0" algn="r" rtl="0">
              <a:spcBef>
                <a:spcPts val="0"/>
              </a:spcBef>
              <a:spcAft>
                <a:spcPts val="0"/>
              </a:spcAft>
              <a:buNone/>
            </a:pPr>
            <a:fld id="{00000000-1234-1234-1234-123412341234}" type="slidenum">
              <a:rPr lang="pt-PT" sz="1200" smtClean="0">
                <a:solidFill>
                  <a:schemeClr val="bg1"/>
                </a:solidFill>
                <a:highlight>
                  <a:srgbClr val="0000FF"/>
                </a:highlight>
              </a:rPr>
              <a:t>8</a:t>
            </a:fld>
            <a:endParaRPr lang="pt-PT" sz="1200" dirty="0">
              <a:solidFill>
                <a:schemeClr val="bg1"/>
              </a:solidFill>
              <a:highlight>
                <a:srgbClr val="0000FF"/>
              </a:highlight>
            </a:endParaRPr>
          </a:p>
        </p:txBody>
      </p:sp>
      <p:pic>
        <p:nvPicPr>
          <p:cNvPr id="5" name="Imagem 4">
            <a:extLst>
              <a:ext uri="{FF2B5EF4-FFF2-40B4-BE49-F238E27FC236}">
                <a16:creationId xmlns:a16="http://schemas.microsoft.com/office/drawing/2014/main" id="{12D10883-461F-4052-9DDC-C47FDECC879F}"/>
              </a:ext>
            </a:extLst>
          </p:cNvPr>
          <p:cNvPicPr>
            <a:picLocks noChangeAspect="1"/>
          </p:cNvPicPr>
          <p:nvPr/>
        </p:nvPicPr>
        <p:blipFill>
          <a:blip r:embed="rId2"/>
          <a:stretch>
            <a:fillRect/>
          </a:stretch>
        </p:blipFill>
        <p:spPr>
          <a:xfrm>
            <a:off x="1229832" y="1022833"/>
            <a:ext cx="6684335" cy="3914450"/>
          </a:xfrm>
          <a:prstGeom prst="rect">
            <a:avLst/>
          </a:prstGeom>
        </p:spPr>
      </p:pic>
    </p:spTree>
    <p:extLst>
      <p:ext uri="{BB962C8B-B14F-4D97-AF65-F5344CB8AC3E}">
        <p14:creationId xmlns:p14="http://schemas.microsoft.com/office/powerpoint/2010/main" val="274492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676100" y="571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3600" dirty="0" err="1">
                <a:solidFill>
                  <a:schemeClr val="tx1"/>
                </a:solidFill>
              </a:rPr>
              <a:t>Reinforcement</a:t>
            </a:r>
            <a:r>
              <a:rPr lang="pt-PT" sz="3600" dirty="0">
                <a:solidFill>
                  <a:schemeClr val="tx1"/>
                </a:solidFill>
              </a:rPr>
              <a:t> </a:t>
            </a:r>
            <a:r>
              <a:rPr lang="pt-PT" sz="3600" dirty="0" err="1">
                <a:solidFill>
                  <a:schemeClr val="tx1"/>
                </a:solidFill>
              </a:rPr>
              <a:t>Learning</a:t>
            </a:r>
            <a:endParaRPr sz="3600" dirty="0">
              <a:solidFill>
                <a:schemeClr val="tx1"/>
              </a:solidFill>
            </a:endParaRPr>
          </a:p>
        </p:txBody>
      </p:sp>
      <p:sp>
        <p:nvSpPr>
          <p:cNvPr id="155" name="Google Shape;155;p21"/>
          <p:cNvSpPr txBox="1">
            <a:spLocks noGrp="1"/>
          </p:cNvSpPr>
          <p:nvPr>
            <p:ph type="body" idx="1"/>
          </p:nvPr>
        </p:nvSpPr>
        <p:spPr>
          <a:xfrm>
            <a:off x="727650" y="1489800"/>
            <a:ext cx="7688700" cy="2261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pt-PT" sz="1500" b="1" dirty="0" err="1">
                <a:solidFill>
                  <a:srgbClr val="434343"/>
                </a:solidFill>
              </a:rPr>
              <a:t>Reinforcement</a:t>
            </a:r>
            <a:r>
              <a:rPr lang="pt-PT" sz="1500" b="1" dirty="0">
                <a:solidFill>
                  <a:srgbClr val="434343"/>
                </a:solidFill>
              </a:rPr>
              <a:t> </a:t>
            </a:r>
            <a:r>
              <a:rPr lang="pt-PT" sz="1500" b="1" dirty="0" err="1">
                <a:solidFill>
                  <a:srgbClr val="434343"/>
                </a:solidFill>
              </a:rPr>
              <a:t>learning</a:t>
            </a:r>
            <a:r>
              <a:rPr lang="pt-PT" sz="1500" b="1" dirty="0">
                <a:solidFill>
                  <a:srgbClr val="434343"/>
                </a:solidFill>
              </a:rPr>
              <a:t> </a:t>
            </a:r>
            <a:r>
              <a:rPr lang="pt-PT" sz="1500" dirty="0" err="1">
                <a:solidFill>
                  <a:srgbClr val="434343"/>
                </a:solidFill>
              </a:rPr>
              <a:t>is</a:t>
            </a:r>
            <a:r>
              <a:rPr lang="pt-PT" sz="1500" dirty="0">
                <a:solidFill>
                  <a:srgbClr val="434343"/>
                </a:solidFill>
              </a:rPr>
              <a:t> </a:t>
            </a:r>
            <a:r>
              <a:rPr lang="pt-PT" sz="1500" dirty="0" err="1">
                <a:solidFill>
                  <a:srgbClr val="434343"/>
                </a:solidFill>
              </a:rPr>
              <a:t>learning</a:t>
            </a:r>
            <a:r>
              <a:rPr lang="pt-PT" sz="1500" dirty="0">
                <a:solidFill>
                  <a:srgbClr val="434343"/>
                </a:solidFill>
              </a:rPr>
              <a:t> </a:t>
            </a:r>
            <a:r>
              <a:rPr lang="pt-PT" sz="1500" dirty="0" err="1">
                <a:solidFill>
                  <a:srgbClr val="434343"/>
                </a:solidFill>
              </a:rPr>
              <a:t>what</a:t>
            </a:r>
            <a:r>
              <a:rPr lang="pt-PT" sz="1500" dirty="0">
                <a:solidFill>
                  <a:srgbClr val="434343"/>
                </a:solidFill>
              </a:rPr>
              <a:t> to do, </a:t>
            </a:r>
            <a:r>
              <a:rPr lang="pt-PT" sz="1500" dirty="0" err="1">
                <a:solidFill>
                  <a:srgbClr val="434343"/>
                </a:solidFill>
              </a:rPr>
              <a:t>how</a:t>
            </a:r>
            <a:r>
              <a:rPr lang="pt-PT" sz="1500" dirty="0">
                <a:solidFill>
                  <a:srgbClr val="434343"/>
                </a:solidFill>
              </a:rPr>
              <a:t> to </a:t>
            </a:r>
            <a:r>
              <a:rPr lang="pt-PT" sz="1500" dirty="0" err="1">
                <a:solidFill>
                  <a:srgbClr val="434343"/>
                </a:solidFill>
              </a:rPr>
              <a:t>map</a:t>
            </a:r>
            <a:r>
              <a:rPr lang="pt-PT" sz="1500" dirty="0">
                <a:solidFill>
                  <a:srgbClr val="434343"/>
                </a:solidFill>
              </a:rPr>
              <a:t> </a:t>
            </a:r>
            <a:r>
              <a:rPr lang="pt-PT" sz="1500" dirty="0" err="1">
                <a:solidFill>
                  <a:srgbClr val="434343"/>
                </a:solidFill>
              </a:rPr>
              <a:t>situations</a:t>
            </a:r>
            <a:r>
              <a:rPr lang="pt-PT" sz="1500" dirty="0">
                <a:solidFill>
                  <a:srgbClr val="434343"/>
                </a:solidFill>
              </a:rPr>
              <a:t> to </a:t>
            </a:r>
            <a:r>
              <a:rPr lang="pt-PT" sz="1500" dirty="0" err="1">
                <a:solidFill>
                  <a:srgbClr val="434343"/>
                </a:solidFill>
              </a:rPr>
              <a:t>actions</a:t>
            </a:r>
            <a:r>
              <a:rPr lang="pt-PT" sz="1500" dirty="0">
                <a:solidFill>
                  <a:srgbClr val="434343"/>
                </a:solidFill>
              </a:rPr>
              <a:t>, </a:t>
            </a:r>
            <a:r>
              <a:rPr lang="pt-PT" sz="1500" dirty="0" err="1">
                <a:solidFill>
                  <a:srgbClr val="434343"/>
                </a:solidFill>
              </a:rPr>
              <a:t>so</a:t>
            </a:r>
            <a:r>
              <a:rPr lang="pt-PT" sz="1500" dirty="0">
                <a:solidFill>
                  <a:srgbClr val="434343"/>
                </a:solidFill>
              </a:rPr>
              <a:t> as to maximize a </a:t>
            </a:r>
            <a:r>
              <a:rPr lang="pt-PT" sz="1500" dirty="0" err="1">
                <a:solidFill>
                  <a:srgbClr val="434343"/>
                </a:solidFill>
              </a:rPr>
              <a:t>numerical</a:t>
            </a:r>
            <a:r>
              <a:rPr lang="pt-PT" sz="1500" dirty="0">
                <a:solidFill>
                  <a:srgbClr val="434343"/>
                </a:solidFill>
              </a:rPr>
              <a:t> </a:t>
            </a:r>
            <a:r>
              <a:rPr lang="pt-PT" sz="1500" dirty="0" err="1">
                <a:solidFill>
                  <a:srgbClr val="434343"/>
                </a:solidFill>
              </a:rPr>
              <a:t>reward</a:t>
            </a:r>
            <a:r>
              <a:rPr lang="pt-PT" sz="1500" dirty="0">
                <a:solidFill>
                  <a:srgbClr val="434343"/>
                </a:solidFill>
              </a:rPr>
              <a:t> </a:t>
            </a:r>
            <a:r>
              <a:rPr lang="pt-PT" sz="1500" dirty="0" err="1">
                <a:solidFill>
                  <a:srgbClr val="434343"/>
                </a:solidFill>
              </a:rPr>
              <a:t>signal</a:t>
            </a:r>
            <a:r>
              <a:rPr lang="pt-PT" sz="1500" dirty="0">
                <a:solidFill>
                  <a:srgbClr val="434343"/>
                </a:solidFill>
              </a:rPr>
              <a:t>. </a:t>
            </a:r>
            <a:endParaRPr sz="1500" dirty="0">
              <a:solidFill>
                <a:srgbClr val="434343"/>
              </a:solidFill>
            </a:endParaRPr>
          </a:p>
          <a:p>
            <a:pPr marL="0" lvl="0" indent="0" algn="l" rtl="0">
              <a:lnSpc>
                <a:spcPct val="100000"/>
              </a:lnSpc>
              <a:spcBef>
                <a:spcPts val="0"/>
              </a:spcBef>
              <a:spcAft>
                <a:spcPts val="0"/>
              </a:spcAft>
              <a:buNone/>
            </a:pPr>
            <a:endParaRPr dirty="0">
              <a:solidFill>
                <a:srgbClr val="434343"/>
              </a:solidFill>
            </a:endParaRPr>
          </a:p>
          <a:p>
            <a:pPr marL="0" lvl="0" indent="0" algn="l" rtl="0">
              <a:spcBef>
                <a:spcPts val="0"/>
              </a:spcBef>
              <a:spcAft>
                <a:spcPts val="1600"/>
              </a:spcAft>
              <a:buNone/>
            </a:pPr>
            <a:endParaRPr dirty="0"/>
          </a:p>
        </p:txBody>
      </p:sp>
      <p:sp>
        <p:nvSpPr>
          <p:cNvPr id="157" name="Google Shape;157;p21"/>
          <p:cNvSpPr txBox="1">
            <a:spLocks noGrp="1"/>
          </p:cNvSpPr>
          <p:nvPr>
            <p:ph type="sldNum" idx="4294967295"/>
          </p:nvPr>
        </p:nvSpPr>
        <p:spPr>
          <a:xfrm>
            <a:off x="8594725" y="4749800"/>
            <a:ext cx="549275" cy="393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pt-PT" sz="1200">
                <a:solidFill>
                  <a:srgbClr val="FFFFFF"/>
                </a:solidFill>
                <a:highlight>
                  <a:schemeClr val="accent1"/>
                </a:highlight>
              </a:rPr>
              <a:t>9</a:t>
            </a:fld>
            <a:endParaRPr sz="1200" dirty="0">
              <a:solidFill>
                <a:srgbClr val="FFFFFF"/>
              </a:solidFill>
              <a:highlight>
                <a:schemeClr val="accent1"/>
              </a:highlight>
            </a:endParaRPr>
          </a:p>
        </p:txBody>
      </p:sp>
      <p:sp>
        <p:nvSpPr>
          <p:cNvPr id="158" name="Google Shape;158;p21"/>
          <p:cNvSpPr txBox="1"/>
          <p:nvPr/>
        </p:nvSpPr>
        <p:spPr>
          <a:xfrm>
            <a:off x="4245450" y="2630900"/>
            <a:ext cx="4016100" cy="18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agents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will</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trained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by</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actions</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taken</a:t>
            </a:r>
            <a:r>
              <a:rPr lang="pt-PT" sz="1500" dirty="0">
                <a:solidFill>
                  <a:srgbClr val="434343"/>
                </a:solidFill>
                <a:ea typeface="Lato"/>
                <a:cs typeface="Lato"/>
                <a:sym typeface="Lato"/>
              </a:rPr>
              <a:t> in </a:t>
            </a:r>
            <a:r>
              <a:rPr lang="pt-PT" sz="1500" dirty="0" err="1">
                <a:solidFill>
                  <a:srgbClr val="434343"/>
                </a:solidFill>
                <a:ea typeface="Lato"/>
                <a:cs typeface="Lato"/>
                <a:sym typeface="Lato"/>
              </a:rPr>
              <a:t>the</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environment</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and</a:t>
            </a:r>
            <a:r>
              <a:rPr lang="pt-PT" sz="1500" dirty="0">
                <a:solidFill>
                  <a:srgbClr val="434343"/>
                </a:solidFill>
                <a:ea typeface="Lato"/>
                <a:cs typeface="Lato"/>
                <a:sym typeface="Lato"/>
              </a:rPr>
              <a:t> </a:t>
            </a:r>
            <a:r>
              <a:rPr lang="pt-PT" sz="1500" dirty="0" err="1">
                <a:solidFill>
                  <a:srgbClr val="434343"/>
                </a:solidFill>
                <a:ea typeface="Lato"/>
                <a:cs typeface="Lato"/>
                <a:sym typeface="Lato"/>
              </a:rPr>
              <a:t>receiving</a:t>
            </a:r>
            <a:r>
              <a:rPr lang="pt-PT" sz="1500" dirty="0">
                <a:solidFill>
                  <a:srgbClr val="434343"/>
                </a:solidFill>
                <a:ea typeface="Lato"/>
                <a:cs typeface="Lato"/>
                <a:sym typeface="Lato"/>
              </a:rPr>
              <a:t> positive </a:t>
            </a:r>
            <a:r>
              <a:rPr lang="pt-PT" sz="1500" dirty="0" err="1">
                <a:solidFill>
                  <a:srgbClr val="434343"/>
                </a:solidFill>
                <a:ea typeface="Lato"/>
                <a:cs typeface="Lato"/>
                <a:sym typeface="Lato"/>
              </a:rPr>
              <a:t>or</a:t>
            </a:r>
            <a:r>
              <a:rPr lang="pt-PT" sz="1500" dirty="0">
                <a:solidFill>
                  <a:srgbClr val="434343"/>
                </a:solidFill>
                <a:ea typeface="Lato"/>
                <a:cs typeface="Lato"/>
                <a:sym typeface="Lato"/>
              </a:rPr>
              <a:t> negative </a:t>
            </a:r>
            <a:r>
              <a:rPr lang="pt-PT" sz="1500" dirty="0" err="1">
                <a:solidFill>
                  <a:srgbClr val="434343"/>
                </a:solidFill>
                <a:ea typeface="Lato"/>
                <a:cs typeface="Lato"/>
                <a:sym typeface="Lato"/>
              </a:rPr>
              <a:t>rewards</a:t>
            </a:r>
            <a:r>
              <a:rPr lang="pt-PT" sz="1500" dirty="0">
                <a:solidFill>
                  <a:srgbClr val="434343"/>
                </a:solidFill>
                <a:ea typeface="Lato"/>
                <a:cs typeface="Lato"/>
                <a:sym typeface="Lato"/>
              </a:rPr>
              <a:t>.</a:t>
            </a:r>
            <a:endParaRPr sz="1500" dirty="0">
              <a:solidFill>
                <a:srgbClr val="434343"/>
              </a:solidFill>
              <a:ea typeface="Lato"/>
              <a:cs typeface="Lato"/>
              <a:sym typeface="Lato"/>
            </a:endParaRPr>
          </a:p>
        </p:txBody>
      </p:sp>
      <p:pic>
        <p:nvPicPr>
          <p:cNvPr id="159" name="Google Shape;159;p21"/>
          <p:cNvPicPr preferRelativeResize="0"/>
          <p:nvPr/>
        </p:nvPicPr>
        <p:blipFill>
          <a:blip r:embed="rId3">
            <a:alphaModFix/>
          </a:blip>
          <a:stretch>
            <a:fillRect/>
          </a:stretch>
        </p:blipFill>
        <p:spPr>
          <a:xfrm>
            <a:off x="1211900" y="2208313"/>
            <a:ext cx="2566275" cy="24807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1378</Words>
  <Application>Microsoft Macintosh PowerPoint</Application>
  <PresentationFormat>Apresentação no Ecrã (16:9)</PresentationFormat>
  <Paragraphs>240</Paragraphs>
  <Slides>26</Slides>
  <Notes>25</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26</vt:i4>
      </vt:variant>
    </vt:vector>
  </HeadingPairs>
  <TitlesOfParts>
    <vt:vector size="32" baseType="lpstr">
      <vt:lpstr>Lato</vt:lpstr>
      <vt:lpstr>Calibri</vt:lpstr>
      <vt:lpstr>Cambria Math</vt:lpstr>
      <vt:lpstr>Arial</vt:lpstr>
      <vt:lpstr>Calibri Light</vt:lpstr>
      <vt:lpstr>Office Theme</vt:lpstr>
      <vt:lpstr>Enhance Smart Home capabilities  by learning from usage patterns and IoT devices  José Alexandre Da Silva Mirra</vt:lpstr>
      <vt:lpstr>Content</vt:lpstr>
      <vt:lpstr>Introduction</vt:lpstr>
      <vt:lpstr>Smart Home</vt:lpstr>
      <vt:lpstr>Objectives and Challenges</vt:lpstr>
      <vt:lpstr>Related Work</vt:lpstr>
      <vt:lpstr>Our Approach</vt:lpstr>
      <vt:lpstr>Architecture</vt:lpstr>
      <vt:lpstr>Reinforcement Learning</vt:lpstr>
      <vt:lpstr>Approach</vt:lpstr>
      <vt:lpstr>Approach</vt:lpstr>
      <vt:lpstr>Reward Functions</vt:lpstr>
      <vt:lpstr>Reward Functions</vt:lpstr>
      <vt:lpstr>Case Study</vt:lpstr>
      <vt:lpstr>Application Developed</vt:lpstr>
      <vt:lpstr>Results (Room 1)</vt:lpstr>
      <vt:lpstr>Results</vt:lpstr>
      <vt:lpstr>Results (Room 2)</vt:lpstr>
      <vt:lpstr>Results</vt:lpstr>
      <vt:lpstr>Results</vt:lpstr>
      <vt:lpstr>Results</vt:lpstr>
      <vt:lpstr>Conclusion</vt:lpstr>
      <vt:lpstr>Conclusion</vt:lpstr>
      <vt:lpstr>Future Work</vt:lpstr>
      <vt:lpstr>Future Work</vt:lpstr>
      <vt:lpstr>Enhance Smart Home capabilities  by learning from usage patterns and IoT devices  José Alexandre Da Silva Mirra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Based Approach for Smart Homes Citizen-Centric Smart Cities Services (CCSCS'2018)  </dc:title>
  <dc:creator>José Alexandre da Silva Mirra</dc:creator>
  <cp:lastModifiedBy>Microsoft Office User</cp:lastModifiedBy>
  <cp:revision>13</cp:revision>
  <dcterms:created xsi:type="dcterms:W3CDTF">2018-12-08T23:00:25Z</dcterms:created>
  <dcterms:modified xsi:type="dcterms:W3CDTF">2018-12-11T22:22:01Z</dcterms:modified>
</cp:coreProperties>
</file>